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8" r:id="rId32"/>
    <p:sldId id="289" r:id="rId33"/>
    <p:sldId id="290" r:id="rId34"/>
    <p:sldId id="312" r:id="rId35"/>
    <p:sldId id="311" r:id="rId36"/>
    <p:sldId id="291" r:id="rId37"/>
    <p:sldId id="292" r:id="rId38"/>
    <p:sldId id="293" r:id="rId39"/>
    <p:sldId id="294" r:id="rId40"/>
    <p:sldId id="295" r:id="rId41"/>
    <p:sldId id="296" r:id="rId42"/>
    <p:sldId id="297" r:id="rId43"/>
    <p:sldId id="313" r:id="rId44"/>
    <p:sldId id="298" r:id="rId45"/>
    <p:sldId id="314" r:id="rId46"/>
    <p:sldId id="305" r:id="rId47"/>
    <p:sldId id="306" r:id="rId48"/>
    <p:sldId id="307" r:id="rId49"/>
    <p:sldId id="308" r:id="rId50"/>
    <p:sldId id="309" r:id="rId51"/>
    <p:sldId id="310"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224B88"/>
    <a:srgbClr val="EDED13"/>
    <a:srgbClr val="74AA56"/>
    <a:srgbClr val="2BE8ED"/>
    <a:srgbClr val="14E5EA"/>
    <a:srgbClr val="4664B8"/>
    <a:srgbClr val="EA4714"/>
    <a:srgbClr val="8F601B"/>
    <a:srgbClr val="868424"/>
    <a:srgbClr val="AEAAA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56" autoAdjust="0"/>
  </p:normalViewPr>
  <p:slideViewPr>
    <p:cSldViewPr snapToGrid="0">
      <p:cViewPr varScale="1">
        <p:scale>
          <a:sx n="73" d="100"/>
          <a:sy n="73" d="100"/>
        </p:scale>
        <p:origin x="-600" y="-10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AF45A8-B14F-416B-AD9D-B68FB42672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52BE8A35-D585-4C70-98F4-D26C9C7116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9C7E7899-A1D8-4093-B64D-4019C2966013}"/>
              </a:ext>
            </a:extLst>
          </p:cNvPr>
          <p:cNvSpPr>
            <a:spLocks noGrp="1"/>
          </p:cNvSpPr>
          <p:nvPr>
            <p:ph type="dt" sz="half" idx="10"/>
          </p:nvPr>
        </p:nvSpPr>
        <p:spPr/>
        <p:txBody>
          <a:bodyPr/>
          <a:lstStyle/>
          <a:p>
            <a:fld id="{6D90D401-11AA-4CE1-991A-FF7FFDD6EF21}" type="datetimeFigureOut">
              <a:rPr lang="en-IN" smtClean="0"/>
              <a:pPr/>
              <a:t>02-11-2022</a:t>
            </a:fld>
            <a:endParaRPr lang="en-IN"/>
          </a:p>
        </p:txBody>
      </p:sp>
      <p:sp>
        <p:nvSpPr>
          <p:cNvPr id="5" name="Footer Placeholder 4">
            <a:extLst>
              <a:ext uri="{FF2B5EF4-FFF2-40B4-BE49-F238E27FC236}">
                <a16:creationId xmlns:a16="http://schemas.microsoft.com/office/drawing/2014/main" xmlns="" id="{B84A04B7-BAE4-4C1F-9773-C2B7294362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2922A1E7-7F96-4FD1-962A-E09895329E23}"/>
              </a:ext>
            </a:extLst>
          </p:cNvPr>
          <p:cNvSpPr>
            <a:spLocks noGrp="1"/>
          </p:cNvSpPr>
          <p:nvPr>
            <p:ph type="sldNum" sz="quarter" idx="12"/>
          </p:nvPr>
        </p:nvSpPr>
        <p:spPr/>
        <p:txBody>
          <a:bodyPr/>
          <a:lstStyle/>
          <a:p>
            <a:fld id="{43DA99B6-7F69-4B56-AB37-7714DF6AD529}" type="slidenum">
              <a:rPr lang="en-IN" smtClean="0"/>
              <a:pPr/>
              <a:t>‹#›</a:t>
            </a:fld>
            <a:endParaRPr lang="en-IN"/>
          </a:p>
        </p:txBody>
      </p:sp>
    </p:spTree>
    <p:extLst>
      <p:ext uri="{BB962C8B-B14F-4D97-AF65-F5344CB8AC3E}">
        <p14:creationId xmlns:p14="http://schemas.microsoft.com/office/powerpoint/2010/main" xmlns="" val="1760508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EF45EC-236F-41C8-8A06-88738710659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931282F0-A10E-4B00-919D-0BDFB45141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B88846AF-57B6-4E43-9E97-CBE883DA9217}"/>
              </a:ext>
            </a:extLst>
          </p:cNvPr>
          <p:cNvSpPr>
            <a:spLocks noGrp="1"/>
          </p:cNvSpPr>
          <p:nvPr>
            <p:ph type="dt" sz="half" idx="10"/>
          </p:nvPr>
        </p:nvSpPr>
        <p:spPr/>
        <p:txBody>
          <a:bodyPr/>
          <a:lstStyle/>
          <a:p>
            <a:fld id="{6D90D401-11AA-4CE1-991A-FF7FFDD6EF21}" type="datetimeFigureOut">
              <a:rPr lang="en-IN" smtClean="0"/>
              <a:pPr/>
              <a:t>02-11-2022</a:t>
            </a:fld>
            <a:endParaRPr lang="en-IN"/>
          </a:p>
        </p:txBody>
      </p:sp>
      <p:sp>
        <p:nvSpPr>
          <p:cNvPr id="5" name="Footer Placeholder 4">
            <a:extLst>
              <a:ext uri="{FF2B5EF4-FFF2-40B4-BE49-F238E27FC236}">
                <a16:creationId xmlns:a16="http://schemas.microsoft.com/office/drawing/2014/main" xmlns="" id="{567D3200-3D7F-4C69-891C-077BCEAACDD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F144E54E-227B-4352-A5C8-039BF2003F0C}"/>
              </a:ext>
            </a:extLst>
          </p:cNvPr>
          <p:cNvSpPr>
            <a:spLocks noGrp="1"/>
          </p:cNvSpPr>
          <p:nvPr>
            <p:ph type="sldNum" sz="quarter" idx="12"/>
          </p:nvPr>
        </p:nvSpPr>
        <p:spPr/>
        <p:txBody>
          <a:bodyPr/>
          <a:lstStyle/>
          <a:p>
            <a:fld id="{43DA99B6-7F69-4B56-AB37-7714DF6AD529}" type="slidenum">
              <a:rPr lang="en-IN" smtClean="0"/>
              <a:pPr/>
              <a:t>‹#›</a:t>
            </a:fld>
            <a:endParaRPr lang="en-IN"/>
          </a:p>
        </p:txBody>
      </p:sp>
    </p:spTree>
    <p:extLst>
      <p:ext uri="{BB962C8B-B14F-4D97-AF65-F5344CB8AC3E}">
        <p14:creationId xmlns:p14="http://schemas.microsoft.com/office/powerpoint/2010/main" xmlns="" val="3596880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E08D8678-5C53-4EEB-8954-4F333599AFE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7EEF9242-4581-4CC6-AA39-D04CD94225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6C75EB4F-43C8-4AD4-8C58-AF78BEBBFFE6}"/>
              </a:ext>
            </a:extLst>
          </p:cNvPr>
          <p:cNvSpPr>
            <a:spLocks noGrp="1"/>
          </p:cNvSpPr>
          <p:nvPr>
            <p:ph type="dt" sz="half" idx="10"/>
          </p:nvPr>
        </p:nvSpPr>
        <p:spPr/>
        <p:txBody>
          <a:bodyPr/>
          <a:lstStyle/>
          <a:p>
            <a:fld id="{6D90D401-11AA-4CE1-991A-FF7FFDD6EF21}" type="datetimeFigureOut">
              <a:rPr lang="en-IN" smtClean="0"/>
              <a:pPr/>
              <a:t>02-11-2022</a:t>
            </a:fld>
            <a:endParaRPr lang="en-IN"/>
          </a:p>
        </p:txBody>
      </p:sp>
      <p:sp>
        <p:nvSpPr>
          <p:cNvPr id="5" name="Footer Placeholder 4">
            <a:extLst>
              <a:ext uri="{FF2B5EF4-FFF2-40B4-BE49-F238E27FC236}">
                <a16:creationId xmlns:a16="http://schemas.microsoft.com/office/drawing/2014/main" xmlns="" id="{F8F3FBBB-D84D-4453-85EC-66D518D0820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BD19790E-4610-489F-97C8-D72BF47B3B12}"/>
              </a:ext>
            </a:extLst>
          </p:cNvPr>
          <p:cNvSpPr>
            <a:spLocks noGrp="1"/>
          </p:cNvSpPr>
          <p:nvPr>
            <p:ph type="sldNum" sz="quarter" idx="12"/>
          </p:nvPr>
        </p:nvSpPr>
        <p:spPr/>
        <p:txBody>
          <a:bodyPr/>
          <a:lstStyle/>
          <a:p>
            <a:fld id="{43DA99B6-7F69-4B56-AB37-7714DF6AD529}" type="slidenum">
              <a:rPr lang="en-IN" smtClean="0"/>
              <a:pPr/>
              <a:t>‹#›</a:t>
            </a:fld>
            <a:endParaRPr lang="en-IN"/>
          </a:p>
        </p:txBody>
      </p:sp>
    </p:spTree>
    <p:extLst>
      <p:ext uri="{BB962C8B-B14F-4D97-AF65-F5344CB8AC3E}">
        <p14:creationId xmlns:p14="http://schemas.microsoft.com/office/powerpoint/2010/main" xmlns="" val="2652006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45517C-3D26-4806-B9C0-E5723E979A6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3BB49848-5857-42A1-B9DE-9018BDC3D7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1BD8095F-241D-4B42-A3DA-0FEB87D0881C}"/>
              </a:ext>
            </a:extLst>
          </p:cNvPr>
          <p:cNvSpPr>
            <a:spLocks noGrp="1"/>
          </p:cNvSpPr>
          <p:nvPr>
            <p:ph type="dt" sz="half" idx="10"/>
          </p:nvPr>
        </p:nvSpPr>
        <p:spPr/>
        <p:txBody>
          <a:bodyPr/>
          <a:lstStyle/>
          <a:p>
            <a:fld id="{6D90D401-11AA-4CE1-991A-FF7FFDD6EF21}" type="datetimeFigureOut">
              <a:rPr lang="en-IN" smtClean="0"/>
              <a:pPr/>
              <a:t>02-11-2022</a:t>
            </a:fld>
            <a:endParaRPr lang="en-IN"/>
          </a:p>
        </p:txBody>
      </p:sp>
      <p:sp>
        <p:nvSpPr>
          <p:cNvPr id="5" name="Footer Placeholder 4">
            <a:extLst>
              <a:ext uri="{FF2B5EF4-FFF2-40B4-BE49-F238E27FC236}">
                <a16:creationId xmlns:a16="http://schemas.microsoft.com/office/drawing/2014/main" xmlns="" id="{9AB8EE75-052E-4AF0-AAAB-9A853DB188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24D89DBC-D44F-48A2-8B81-7149E95C3200}"/>
              </a:ext>
            </a:extLst>
          </p:cNvPr>
          <p:cNvSpPr>
            <a:spLocks noGrp="1"/>
          </p:cNvSpPr>
          <p:nvPr>
            <p:ph type="sldNum" sz="quarter" idx="12"/>
          </p:nvPr>
        </p:nvSpPr>
        <p:spPr/>
        <p:txBody>
          <a:bodyPr/>
          <a:lstStyle/>
          <a:p>
            <a:fld id="{43DA99B6-7F69-4B56-AB37-7714DF6AD529}" type="slidenum">
              <a:rPr lang="en-IN" smtClean="0"/>
              <a:pPr/>
              <a:t>‹#›</a:t>
            </a:fld>
            <a:endParaRPr lang="en-IN"/>
          </a:p>
        </p:txBody>
      </p:sp>
    </p:spTree>
    <p:extLst>
      <p:ext uri="{BB962C8B-B14F-4D97-AF65-F5344CB8AC3E}">
        <p14:creationId xmlns:p14="http://schemas.microsoft.com/office/powerpoint/2010/main" xmlns="" val="669782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B03734-4B8D-4387-97A6-2664A44693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E8F8E3A0-66A0-4177-A465-2D5EC9B1B1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9661E320-B886-405E-A5D0-597413691397}"/>
              </a:ext>
            </a:extLst>
          </p:cNvPr>
          <p:cNvSpPr>
            <a:spLocks noGrp="1"/>
          </p:cNvSpPr>
          <p:nvPr>
            <p:ph type="dt" sz="half" idx="10"/>
          </p:nvPr>
        </p:nvSpPr>
        <p:spPr/>
        <p:txBody>
          <a:bodyPr/>
          <a:lstStyle/>
          <a:p>
            <a:fld id="{6D90D401-11AA-4CE1-991A-FF7FFDD6EF21}" type="datetimeFigureOut">
              <a:rPr lang="en-IN" smtClean="0"/>
              <a:pPr/>
              <a:t>02-11-2022</a:t>
            </a:fld>
            <a:endParaRPr lang="en-IN"/>
          </a:p>
        </p:txBody>
      </p:sp>
      <p:sp>
        <p:nvSpPr>
          <p:cNvPr id="5" name="Footer Placeholder 4">
            <a:extLst>
              <a:ext uri="{FF2B5EF4-FFF2-40B4-BE49-F238E27FC236}">
                <a16:creationId xmlns:a16="http://schemas.microsoft.com/office/drawing/2014/main" xmlns="" id="{00103C72-2901-43EC-A034-9FB7F75B97B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01E8807C-CF0D-410B-BAE3-122C5D3B3048}"/>
              </a:ext>
            </a:extLst>
          </p:cNvPr>
          <p:cNvSpPr>
            <a:spLocks noGrp="1"/>
          </p:cNvSpPr>
          <p:nvPr>
            <p:ph type="sldNum" sz="quarter" idx="12"/>
          </p:nvPr>
        </p:nvSpPr>
        <p:spPr/>
        <p:txBody>
          <a:bodyPr/>
          <a:lstStyle/>
          <a:p>
            <a:fld id="{43DA99B6-7F69-4B56-AB37-7714DF6AD529}" type="slidenum">
              <a:rPr lang="en-IN" smtClean="0"/>
              <a:pPr/>
              <a:t>‹#›</a:t>
            </a:fld>
            <a:endParaRPr lang="en-IN"/>
          </a:p>
        </p:txBody>
      </p:sp>
    </p:spTree>
    <p:extLst>
      <p:ext uri="{BB962C8B-B14F-4D97-AF65-F5344CB8AC3E}">
        <p14:creationId xmlns:p14="http://schemas.microsoft.com/office/powerpoint/2010/main" xmlns="" val="665275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C1935A-8FF7-46AD-A3D0-0DAB218E1A1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3607DFF0-99A3-499E-8104-D4C9953B4E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97247696-C302-4777-8014-1FB405ADB4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A94297E2-3C7E-4C0B-8756-68AECD3800D1}"/>
              </a:ext>
            </a:extLst>
          </p:cNvPr>
          <p:cNvSpPr>
            <a:spLocks noGrp="1"/>
          </p:cNvSpPr>
          <p:nvPr>
            <p:ph type="dt" sz="half" idx="10"/>
          </p:nvPr>
        </p:nvSpPr>
        <p:spPr/>
        <p:txBody>
          <a:bodyPr/>
          <a:lstStyle/>
          <a:p>
            <a:fld id="{6D90D401-11AA-4CE1-991A-FF7FFDD6EF21}" type="datetimeFigureOut">
              <a:rPr lang="en-IN" smtClean="0"/>
              <a:pPr/>
              <a:t>02-11-2022</a:t>
            </a:fld>
            <a:endParaRPr lang="en-IN"/>
          </a:p>
        </p:txBody>
      </p:sp>
      <p:sp>
        <p:nvSpPr>
          <p:cNvPr id="6" name="Footer Placeholder 5">
            <a:extLst>
              <a:ext uri="{FF2B5EF4-FFF2-40B4-BE49-F238E27FC236}">
                <a16:creationId xmlns:a16="http://schemas.microsoft.com/office/drawing/2014/main" xmlns="" id="{904E33CE-085A-491D-832C-0C23F978F62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1F72F282-7A03-4A43-9062-0A2598CF5301}"/>
              </a:ext>
            </a:extLst>
          </p:cNvPr>
          <p:cNvSpPr>
            <a:spLocks noGrp="1"/>
          </p:cNvSpPr>
          <p:nvPr>
            <p:ph type="sldNum" sz="quarter" idx="12"/>
          </p:nvPr>
        </p:nvSpPr>
        <p:spPr/>
        <p:txBody>
          <a:bodyPr/>
          <a:lstStyle/>
          <a:p>
            <a:fld id="{43DA99B6-7F69-4B56-AB37-7714DF6AD529}" type="slidenum">
              <a:rPr lang="en-IN" smtClean="0"/>
              <a:pPr/>
              <a:t>‹#›</a:t>
            </a:fld>
            <a:endParaRPr lang="en-IN"/>
          </a:p>
        </p:txBody>
      </p:sp>
    </p:spTree>
    <p:extLst>
      <p:ext uri="{BB962C8B-B14F-4D97-AF65-F5344CB8AC3E}">
        <p14:creationId xmlns:p14="http://schemas.microsoft.com/office/powerpoint/2010/main" xmlns="" val="133281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990E3A-03C8-4881-94F5-4876C5B3BB4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16BD4F33-37D0-403E-8B0D-31335D25B9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440176F5-9C86-44B2-8509-18D72D4AE7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E2407EB0-A02D-4D59-AE34-B6EB0E1469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B03FB329-52CD-4C51-85ED-692D5484A1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62849ECF-FBE9-474D-AD7E-D6A0941A9850}"/>
              </a:ext>
            </a:extLst>
          </p:cNvPr>
          <p:cNvSpPr>
            <a:spLocks noGrp="1"/>
          </p:cNvSpPr>
          <p:nvPr>
            <p:ph type="dt" sz="half" idx="10"/>
          </p:nvPr>
        </p:nvSpPr>
        <p:spPr/>
        <p:txBody>
          <a:bodyPr/>
          <a:lstStyle/>
          <a:p>
            <a:fld id="{6D90D401-11AA-4CE1-991A-FF7FFDD6EF21}" type="datetimeFigureOut">
              <a:rPr lang="en-IN" smtClean="0"/>
              <a:pPr/>
              <a:t>02-11-2022</a:t>
            </a:fld>
            <a:endParaRPr lang="en-IN"/>
          </a:p>
        </p:txBody>
      </p:sp>
      <p:sp>
        <p:nvSpPr>
          <p:cNvPr id="8" name="Footer Placeholder 7">
            <a:extLst>
              <a:ext uri="{FF2B5EF4-FFF2-40B4-BE49-F238E27FC236}">
                <a16:creationId xmlns:a16="http://schemas.microsoft.com/office/drawing/2014/main" xmlns="" id="{B21FA617-C33D-4472-8C5A-A8F63B92844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ED351B3D-44AC-4871-9FCB-84CE5C36B5A8}"/>
              </a:ext>
            </a:extLst>
          </p:cNvPr>
          <p:cNvSpPr>
            <a:spLocks noGrp="1"/>
          </p:cNvSpPr>
          <p:nvPr>
            <p:ph type="sldNum" sz="quarter" idx="12"/>
          </p:nvPr>
        </p:nvSpPr>
        <p:spPr/>
        <p:txBody>
          <a:bodyPr/>
          <a:lstStyle/>
          <a:p>
            <a:fld id="{43DA99B6-7F69-4B56-AB37-7714DF6AD529}" type="slidenum">
              <a:rPr lang="en-IN" smtClean="0"/>
              <a:pPr/>
              <a:t>‹#›</a:t>
            </a:fld>
            <a:endParaRPr lang="en-IN"/>
          </a:p>
        </p:txBody>
      </p:sp>
    </p:spTree>
    <p:extLst>
      <p:ext uri="{BB962C8B-B14F-4D97-AF65-F5344CB8AC3E}">
        <p14:creationId xmlns:p14="http://schemas.microsoft.com/office/powerpoint/2010/main" xmlns="" val="1066528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E63CBF-92B8-4127-800B-4FDD2A267FD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21CE6F0D-8952-4124-9F41-1337764C0268}"/>
              </a:ext>
            </a:extLst>
          </p:cNvPr>
          <p:cNvSpPr>
            <a:spLocks noGrp="1"/>
          </p:cNvSpPr>
          <p:nvPr>
            <p:ph type="dt" sz="half" idx="10"/>
          </p:nvPr>
        </p:nvSpPr>
        <p:spPr/>
        <p:txBody>
          <a:bodyPr/>
          <a:lstStyle/>
          <a:p>
            <a:fld id="{6D90D401-11AA-4CE1-991A-FF7FFDD6EF21}" type="datetimeFigureOut">
              <a:rPr lang="en-IN" smtClean="0"/>
              <a:pPr/>
              <a:t>02-11-2022</a:t>
            </a:fld>
            <a:endParaRPr lang="en-IN"/>
          </a:p>
        </p:txBody>
      </p:sp>
      <p:sp>
        <p:nvSpPr>
          <p:cNvPr id="4" name="Footer Placeholder 3">
            <a:extLst>
              <a:ext uri="{FF2B5EF4-FFF2-40B4-BE49-F238E27FC236}">
                <a16:creationId xmlns:a16="http://schemas.microsoft.com/office/drawing/2014/main" xmlns="" id="{F12880AE-88AE-4B76-9A10-CC027473882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DE0115BE-33C7-4637-81E6-DF8418D86B25}"/>
              </a:ext>
            </a:extLst>
          </p:cNvPr>
          <p:cNvSpPr>
            <a:spLocks noGrp="1"/>
          </p:cNvSpPr>
          <p:nvPr>
            <p:ph type="sldNum" sz="quarter" idx="12"/>
          </p:nvPr>
        </p:nvSpPr>
        <p:spPr/>
        <p:txBody>
          <a:bodyPr/>
          <a:lstStyle/>
          <a:p>
            <a:fld id="{43DA99B6-7F69-4B56-AB37-7714DF6AD529}" type="slidenum">
              <a:rPr lang="en-IN" smtClean="0"/>
              <a:pPr/>
              <a:t>‹#›</a:t>
            </a:fld>
            <a:endParaRPr lang="en-IN"/>
          </a:p>
        </p:txBody>
      </p:sp>
    </p:spTree>
    <p:extLst>
      <p:ext uri="{BB962C8B-B14F-4D97-AF65-F5344CB8AC3E}">
        <p14:creationId xmlns:p14="http://schemas.microsoft.com/office/powerpoint/2010/main" xmlns="" val="1839396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C075DA12-099A-4027-8BF2-70E2B9C1523A}"/>
              </a:ext>
            </a:extLst>
          </p:cNvPr>
          <p:cNvSpPr>
            <a:spLocks noGrp="1"/>
          </p:cNvSpPr>
          <p:nvPr>
            <p:ph type="dt" sz="half" idx="10"/>
          </p:nvPr>
        </p:nvSpPr>
        <p:spPr/>
        <p:txBody>
          <a:bodyPr/>
          <a:lstStyle/>
          <a:p>
            <a:fld id="{6D90D401-11AA-4CE1-991A-FF7FFDD6EF21}" type="datetimeFigureOut">
              <a:rPr lang="en-IN" smtClean="0"/>
              <a:pPr/>
              <a:t>02-11-2022</a:t>
            </a:fld>
            <a:endParaRPr lang="en-IN"/>
          </a:p>
        </p:txBody>
      </p:sp>
      <p:sp>
        <p:nvSpPr>
          <p:cNvPr id="3" name="Footer Placeholder 2">
            <a:extLst>
              <a:ext uri="{FF2B5EF4-FFF2-40B4-BE49-F238E27FC236}">
                <a16:creationId xmlns:a16="http://schemas.microsoft.com/office/drawing/2014/main" xmlns="" id="{DDB971DC-D0AD-4B29-9511-1003E3208FF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0C482617-828F-47E7-A895-8F299B90EB84}"/>
              </a:ext>
            </a:extLst>
          </p:cNvPr>
          <p:cNvSpPr>
            <a:spLocks noGrp="1"/>
          </p:cNvSpPr>
          <p:nvPr>
            <p:ph type="sldNum" sz="quarter" idx="12"/>
          </p:nvPr>
        </p:nvSpPr>
        <p:spPr/>
        <p:txBody>
          <a:bodyPr/>
          <a:lstStyle/>
          <a:p>
            <a:fld id="{43DA99B6-7F69-4B56-AB37-7714DF6AD529}" type="slidenum">
              <a:rPr lang="en-IN" smtClean="0"/>
              <a:pPr/>
              <a:t>‹#›</a:t>
            </a:fld>
            <a:endParaRPr lang="en-IN"/>
          </a:p>
        </p:txBody>
      </p:sp>
    </p:spTree>
    <p:extLst>
      <p:ext uri="{BB962C8B-B14F-4D97-AF65-F5344CB8AC3E}">
        <p14:creationId xmlns:p14="http://schemas.microsoft.com/office/powerpoint/2010/main" xmlns="" val="4254801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508B9F-986E-4046-BFCA-944AC324F9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D1A472F9-4686-4B84-A03B-41BCC81F1E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8783CC83-E06D-4875-8490-F1D1ED50A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C2701D44-5079-4DB3-9A6E-78BB5EB25DBF}"/>
              </a:ext>
            </a:extLst>
          </p:cNvPr>
          <p:cNvSpPr>
            <a:spLocks noGrp="1"/>
          </p:cNvSpPr>
          <p:nvPr>
            <p:ph type="dt" sz="half" idx="10"/>
          </p:nvPr>
        </p:nvSpPr>
        <p:spPr/>
        <p:txBody>
          <a:bodyPr/>
          <a:lstStyle/>
          <a:p>
            <a:fld id="{6D90D401-11AA-4CE1-991A-FF7FFDD6EF21}" type="datetimeFigureOut">
              <a:rPr lang="en-IN" smtClean="0"/>
              <a:pPr/>
              <a:t>02-11-2022</a:t>
            </a:fld>
            <a:endParaRPr lang="en-IN"/>
          </a:p>
        </p:txBody>
      </p:sp>
      <p:sp>
        <p:nvSpPr>
          <p:cNvPr id="6" name="Footer Placeholder 5">
            <a:extLst>
              <a:ext uri="{FF2B5EF4-FFF2-40B4-BE49-F238E27FC236}">
                <a16:creationId xmlns:a16="http://schemas.microsoft.com/office/drawing/2014/main" xmlns="" id="{F8A23D93-F50D-4CC2-B40A-F834ADF63E4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512337B2-648D-444D-A68E-89685A9D1083}"/>
              </a:ext>
            </a:extLst>
          </p:cNvPr>
          <p:cNvSpPr>
            <a:spLocks noGrp="1"/>
          </p:cNvSpPr>
          <p:nvPr>
            <p:ph type="sldNum" sz="quarter" idx="12"/>
          </p:nvPr>
        </p:nvSpPr>
        <p:spPr/>
        <p:txBody>
          <a:bodyPr/>
          <a:lstStyle/>
          <a:p>
            <a:fld id="{43DA99B6-7F69-4B56-AB37-7714DF6AD529}" type="slidenum">
              <a:rPr lang="en-IN" smtClean="0"/>
              <a:pPr/>
              <a:t>‹#›</a:t>
            </a:fld>
            <a:endParaRPr lang="en-IN"/>
          </a:p>
        </p:txBody>
      </p:sp>
    </p:spTree>
    <p:extLst>
      <p:ext uri="{BB962C8B-B14F-4D97-AF65-F5344CB8AC3E}">
        <p14:creationId xmlns:p14="http://schemas.microsoft.com/office/powerpoint/2010/main" xmlns="" val="3390265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06A938-7448-4318-84A5-CB3C9CAD55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1A3E9001-CAA9-44EF-8B9D-FDC4A105D3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ACBDF001-6511-4E74-BD5D-7052B2E6D5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028B6A91-9650-42CC-BB3D-B4F4E4D2FFC4}"/>
              </a:ext>
            </a:extLst>
          </p:cNvPr>
          <p:cNvSpPr>
            <a:spLocks noGrp="1"/>
          </p:cNvSpPr>
          <p:nvPr>
            <p:ph type="dt" sz="half" idx="10"/>
          </p:nvPr>
        </p:nvSpPr>
        <p:spPr/>
        <p:txBody>
          <a:bodyPr/>
          <a:lstStyle/>
          <a:p>
            <a:fld id="{6D90D401-11AA-4CE1-991A-FF7FFDD6EF21}" type="datetimeFigureOut">
              <a:rPr lang="en-IN" smtClean="0"/>
              <a:pPr/>
              <a:t>02-11-2022</a:t>
            </a:fld>
            <a:endParaRPr lang="en-IN"/>
          </a:p>
        </p:txBody>
      </p:sp>
      <p:sp>
        <p:nvSpPr>
          <p:cNvPr id="6" name="Footer Placeholder 5">
            <a:extLst>
              <a:ext uri="{FF2B5EF4-FFF2-40B4-BE49-F238E27FC236}">
                <a16:creationId xmlns:a16="http://schemas.microsoft.com/office/drawing/2014/main" xmlns="" id="{AB2D9814-D5C0-4DC2-9CB6-22D856FC6F8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3D7567D1-B7B6-49BC-8649-A71A9B1F0A37}"/>
              </a:ext>
            </a:extLst>
          </p:cNvPr>
          <p:cNvSpPr>
            <a:spLocks noGrp="1"/>
          </p:cNvSpPr>
          <p:nvPr>
            <p:ph type="sldNum" sz="quarter" idx="12"/>
          </p:nvPr>
        </p:nvSpPr>
        <p:spPr/>
        <p:txBody>
          <a:bodyPr/>
          <a:lstStyle/>
          <a:p>
            <a:fld id="{43DA99B6-7F69-4B56-AB37-7714DF6AD529}" type="slidenum">
              <a:rPr lang="en-IN" smtClean="0"/>
              <a:pPr/>
              <a:t>‹#›</a:t>
            </a:fld>
            <a:endParaRPr lang="en-IN"/>
          </a:p>
        </p:txBody>
      </p:sp>
    </p:spTree>
    <p:extLst>
      <p:ext uri="{BB962C8B-B14F-4D97-AF65-F5344CB8AC3E}">
        <p14:creationId xmlns:p14="http://schemas.microsoft.com/office/powerpoint/2010/main" xmlns="" val="214023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alphaModFix amt="60000"/>
            <a:lum/>
          </a:blip>
          <a:srcRect/>
          <a:stretch>
            <a:fillRect t="-17000" b="-17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3CD84996-6790-4DC0-BF41-0BC42BA1EE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A63D2AF0-8514-4F05-860F-7DD1704698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xmlns="" id="{C7A4687C-C197-44D4-8A7E-F9B69F63B3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90D401-11AA-4CE1-991A-FF7FFDD6EF21}" type="datetimeFigureOut">
              <a:rPr lang="en-IN" smtClean="0"/>
              <a:pPr/>
              <a:t>02-11-2022</a:t>
            </a:fld>
            <a:endParaRPr lang="en-IN"/>
          </a:p>
        </p:txBody>
      </p:sp>
      <p:sp>
        <p:nvSpPr>
          <p:cNvPr id="5" name="Footer Placeholder 4">
            <a:extLst>
              <a:ext uri="{FF2B5EF4-FFF2-40B4-BE49-F238E27FC236}">
                <a16:creationId xmlns:a16="http://schemas.microsoft.com/office/drawing/2014/main" xmlns="" id="{D296E8E7-9CF2-4223-988F-2EFAF34B92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CD8CD877-A377-4C63-B31A-E83A2B29DF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DA99B6-7F69-4B56-AB37-7714DF6AD529}" type="slidenum">
              <a:rPr lang="en-IN" smtClean="0"/>
              <a:pPr/>
              <a:t>‹#›</a:t>
            </a:fld>
            <a:endParaRPr lang="en-IN"/>
          </a:p>
        </p:txBody>
      </p:sp>
    </p:spTree>
    <p:extLst>
      <p:ext uri="{BB962C8B-B14F-4D97-AF65-F5344CB8AC3E}">
        <p14:creationId xmlns:p14="http://schemas.microsoft.com/office/powerpoint/2010/main" xmlns="" val="15766481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6">
            <a:extLst>
              <a:ext uri="{FF2B5EF4-FFF2-40B4-BE49-F238E27FC236}">
                <a16:creationId xmlns:a16="http://schemas.microsoft.com/office/drawing/2014/main" xmlns="" id="{3FECB255-D82F-4789-8CA5-4F15EDC725C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pic>
        <p:nvPicPr>
          <p:cNvPr id="2" name="Picture 1">
            <a:extLst>
              <a:ext uri="{FF2B5EF4-FFF2-40B4-BE49-F238E27FC236}">
                <a16:creationId xmlns:a16="http://schemas.microsoft.com/office/drawing/2014/main" xmlns="" id="{D3329335-E2C2-4BFA-9EB1-07BFA6F56D00}"/>
              </a:ext>
            </a:extLst>
          </p:cNvPr>
          <p:cNvPicPr>
            <a:picLocks noChangeAspect="1"/>
          </p:cNvPicPr>
          <p:nvPr/>
        </p:nvPicPr>
        <p:blipFill>
          <a:blip r:embed="rId2" cstate="print"/>
          <a:stretch>
            <a:fillRect/>
          </a:stretch>
        </p:blipFill>
        <p:spPr>
          <a:xfrm>
            <a:off x="933450" y="157162"/>
            <a:ext cx="9591675" cy="6238875"/>
          </a:xfrm>
          <a:prstGeom prst="rect">
            <a:avLst/>
          </a:prstGeom>
        </p:spPr>
      </p:pic>
      <p:sp>
        <p:nvSpPr>
          <p:cNvPr id="3" name="TextBox 2">
            <a:extLst>
              <a:ext uri="{FF2B5EF4-FFF2-40B4-BE49-F238E27FC236}">
                <a16:creationId xmlns:a16="http://schemas.microsoft.com/office/drawing/2014/main" xmlns="" id="{0AC6EA12-D15D-41C0-8127-82EF72F9F133}"/>
              </a:ext>
            </a:extLst>
          </p:cNvPr>
          <p:cNvSpPr txBox="1"/>
          <p:nvPr/>
        </p:nvSpPr>
        <p:spPr>
          <a:xfrm>
            <a:off x="6534150" y="5318819"/>
            <a:ext cx="5133975" cy="1200329"/>
          </a:xfrm>
          <a:prstGeom prst="rect">
            <a:avLst/>
          </a:prstGeom>
          <a:noFill/>
        </p:spPr>
        <p:txBody>
          <a:bodyPr wrap="square" rtlCol="0">
            <a:spAutoFit/>
          </a:bodyPr>
          <a:lstStyle/>
          <a:p>
            <a:r>
              <a:rPr lang="en-US" sz="3600" dirty="0">
                <a:solidFill>
                  <a:schemeClr val="accent2">
                    <a:lumMod val="50000"/>
                  </a:schemeClr>
                </a:solidFill>
              </a:rPr>
              <a:t>Submitted By: </a:t>
            </a:r>
          </a:p>
          <a:p>
            <a:r>
              <a:rPr lang="en-US" sz="3600" dirty="0" err="1" smtClean="0">
                <a:solidFill>
                  <a:srgbClr val="002060"/>
                </a:solidFill>
              </a:rPr>
              <a:t>Rahul</a:t>
            </a:r>
            <a:r>
              <a:rPr lang="en-US" sz="3600" dirty="0" smtClean="0">
                <a:solidFill>
                  <a:srgbClr val="002060"/>
                </a:solidFill>
              </a:rPr>
              <a:t> </a:t>
            </a:r>
            <a:r>
              <a:rPr lang="en-US" sz="3600" smtClean="0">
                <a:solidFill>
                  <a:srgbClr val="002060"/>
                </a:solidFill>
              </a:rPr>
              <a:t>kumar</a:t>
            </a:r>
            <a:endParaRPr lang="en-US" sz="3600" dirty="0">
              <a:solidFill>
                <a:srgbClr val="002060"/>
              </a:solidFill>
            </a:endParaRPr>
          </a:p>
        </p:txBody>
      </p:sp>
      <p:sp>
        <p:nvSpPr>
          <p:cNvPr id="4" name="TextBox 3">
            <a:extLst>
              <a:ext uri="{FF2B5EF4-FFF2-40B4-BE49-F238E27FC236}">
                <a16:creationId xmlns:a16="http://schemas.microsoft.com/office/drawing/2014/main" xmlns="" id="{E7C538E4-5919-4620-A8C9-6B4C67C7F955}"/>
              </a:ext>
            </a:extLst>
          </p:cNvPr>
          <p:cNvSpPr txBox="1"/>
          <p:nvPr/>
        </p:nvSpPr>
        <p:spPr>
          <a:xfrm>
            <a:off x="2228850" y="157162"/>
            <a:ext cx="5676899" cy="1354217"/>
          </a:xfrm>
          <a:prstGeom prst="rect">
            <a:avLst/>
          </a:prstGeom>
          <a:noFill/>
        </p:spPr>
        <p:txBody>
          <a:bodyPr wrap="square" rtlCol="0">
            <a:spAutoFit/>
          </a:bodyPr>
          <a:lstStyle/>
          <a:p>
            <a:pPr algn="ctr"/>
            <a:r>
              <a:rPr lang="en-US" sz="3200" b="1" dirty="0">
                <a:ln w="9525">
                  <a:solidFill>
                    <a:schemeClr val="bg1"/>
                  </a:solidFill>
                  <a:prstDash val="solid"/>
                </a:ln>
                <a:solidFill>
                  <a:srgbClr val="C00000"/>
                </a:solidFill>
                <a:effectLst>
                  <a:outerShdw blurRad="12700" dist="38100" dir="2700000" algn="tl" rotWithShape="0">
                    <a:schemeClr val="bg1">
                      <a:lumMod val="50000"/>
                    </a:schemeClr>
                  </a:outerShdw>
                </a:effectLst>
                <a:latin typeface="Georgia" panose="02040502050405020303" pitchFamily="18" charset="0"/>
              </a:rPr>
              <a:t>Presentation On</a:t>
            </a:r>
          </a:p>
          <a:p>
            <a:pPr algn="ctr"/>
            <a:r>
              <a:rPr lang="en-US"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Georgia" panose="02040502050405020303" pitchFamily="18" charset="0"/>
              </a:rPr>
              <a:t>Housing: Price Prediction</a:t>
            </a:r>
            <a:endParaRPr lang="en-IN"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Georgia" panose="02040502050405020303" pitchFamily="18" charset="0"/>
            </a:endParaRPr>
          </a:p>
          <a:p>
            <a:endParaRPr lang="en-US" dirty="0"/>
          </a:p>
        </p:txBody>
      </p:sp>
    </p:spTree>
    <p:extLst>
      <p:ext uri="{BB962C8B-B14F-4D97-AF65-F5344CB8AC3E}">
        <p14:creationId xmlns:p14="http://schemas.microsoft.com/office/powerpoint/2010/main" xmlns="" val="2002858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123F4F3-DDB7-4BA3-A1D3-63770513B120}"/>
              </a:ext>
            </a:extLst>
          </p:cNvPr>
          <p:cNvSpPr txBox="1"/>
          <p:nvPr/>
        </p:nvSpPr>
        <p:spPr>
          <a:xfrm>
            <a:off x="690880" y="477520"/>
            <a:ext cx="10728960" cy="584775"/>
          </a:xfrm>
          <a:prstGeom prst="rect">
            <a:avLst/>
          </a:prstGeom>
          <a:noFill/>
        </p:spPr>
        <p:txBody>
          <a:bodyPr wrap="square" rtlCol="0">
            <a:spAutoFit/>
          </a:bodyPr>
          <a:lstStyle/>
          <a:p>
            <a:r>
              <a:rPr lang="en-US" sz="3200" dirty="0">
                <a:solidFill>
                  <a:schemeClr val="tx1">
                    <a:lumMod val="95000"/>
                    <a:lumOff val="5000"/>
                  </a:schemeClr>
                </a:solidFill>
                <a:latin typeface="Georgia" panose="02040502050405020303" pitchFamily="18" charset="0"/>
              </a:rPr>
              <a:t>Exploratory Data Analysis (EDA) Steps</a:t>
            </a:r>
            <a:endParaRPr lang="en-IN" sz="3200" dirty="0">
              <a:solidFill>
                <a:schemeClr val="tx1">
                  <a:lumMod val="95000"/>
                  <a:lumOff val="5000"/>
                </a:schemeClr>
              </a:solidFill>
              <a:latin typeface="Georgia" panose="02040502050405020303" pitchFamily="18" charset="0"/>
            </a:endParaRPr>
          </a:p>
        </p:txBody>
      </p:sp>
      <p:sp>
        <p:nvSpPr>
          <p:cNvPr id="3" name="TextBox 2">
            <a:extLst>
              <a:ext uri="{FF2B5EF4-FFF2-40B4-BE49-F238E27FC236}">
                <a16:creationId xmlns:a16="http://schemas.microsoft.com/office/drawing/2014/main" xmlns="" id="{8A6F6A09-682B-445F-B127-CF759A29B0D6}"/>
              </a:ext>
            </a:extLst>
          </p:cNvPr>
          <p:cNvSpPr txBox="1"/>
          <p:nvPr/>
        </p:nvSpPr>
        <p:spPr>
          <a:xfrm>
            <a:off x="690880" y="1503680"/>
            <a:ext cx="10728960" cy="3693319"/>
          </a:xfrm>
          <a:prstGeom prst="rect">
            <a:avLst/>
          </a:prstGeom>
          <a:noFill/>
        </p:spPr>
        <p:txBody>
          <a:bodyPr wrap="square" rtlCol="0">
            <a:spAutoFit/>
          </a:bodyPr>
          <a:lstStyle/>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Firstly, I have imported the necessary libraries and imported both train and test datasets which were in csv format. And process both datasets simultaneously.</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I have done some statistical analysis like checking shape, nunique, column names, data types of the features, info about the features, value counts etc.</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I have dropped “Id” and “Utilities” columns from both the datasets. </a:t>
            </a:r>
            <a:r>
              <a:rPr lang="en-IN" dirty="0">
                <a:latin typeface="Georgia" panose="02040502050405020303" pitchFamily="18" charset="0"/>
                <a:ea typeface="Microsoft Sans Serif" panose="020B0604020202020204" pitchFamily="34" charset="0"/>
                <a:cs typeface="Microsoft Sans Serif" panose="020B0604020202020204" pitchFamily="34" charset="0"/>
              </a:rPr>
              <a:t>Since t</a:t>
            </a: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hey had no significance impact on the prediction.</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While looking into the value count function I found some of the columns having more than 85% of zero values so, I dropped those columns from both the datasets as they might create skewness which will impact my model.</a:t>
            </a:r>
          </a:p>
          <a:p>
            <a:endParaRPr lang="en-IN" dirty="0"/>
          </a:p>
        </p:txBody>
      </p:sp>
    </p:spTree>
    <p:extLst>
      <p:ext uri="{BB962C8B-B14F-4D97-AF65-F5344CB8AC3E}">
        <p14:creationId xmlns:p14="http://schemas.microsoft.com/office/powerpoint/2010/main" xmlns="" val="1023538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662C5C2A-2E1C-48F2-9B35-9BC09107866A}"/>
              </a:ext>
            </a:extLst>
          </p:cNvPr>
          <p:cNvSpPr txBox="1"/>
          <p:nvPr/>
        </p:nvSpPr>
        <p:spPr>
          <a:xfrm>
            <a:off x="650240" y="1219200"/>
            <a:ext cx="10779760" cy="5078313"/>
          </a:xfrm>
          <a:prstGeom prst="rect">
            <a:avLst/>
          </a:prstGeom>
          <a:noFill/>
        </p:spPr>
        <p:txBody>
          <a:bodyPr wrap="square" rtlCol="0">
            <a:spAutoFit/>
          </a:bodyPr>
          <a:lstStyle/>
          <a:p>
            <a:pPr marL="342900" indent="-342900" algn="just">
              <a:buFont typeface="Wingdings" panose="05000000000000000000" pitchFamily="2" charset="2"/>
              <a:buChar char="Ø"/>
            </a:pP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I have done some feature extraction as the datasets contained some time variables like </a:t>
            </a:r>
            <a:r>
              <a:rPr lang="en-IN"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YearBuilt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YearRemodAdd, GarageYrBlt and YrSold. Converting them into age seem more meaningful as they offer more information about the longevity of the features. </a:t>
            </a:r>
            <a:r>
              <a:rPr lang="en-IN" spc="-5" dirty="0">
                <a:solidFill>
                  <a:srgbClr val="292929"/>
                </a:solidFill>
                <a:effectLst/>
                <a:latin typeface="Georgia" panose="02040502050405020303" pitchFamily="18" charset="0"/>
                <a:ea typeface="Microsoft Sans Serif" panose="020B0604020202020204" pitchFamily="34" charset="0"/>
                <a:cs typeface="Microsoft Sans Serif" panose="020B0604020202020204" pitchFamily="34" charset="0"/>
              </a:rPr>
              <a:t>It is analogous to the fact that, the statement “Mr. X died at the age of 66 years” holds more information for us than the statement “Mr. X died in the year 2019”. </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So, I have extracted age information from the datetime variables by taking the difference in year between the year the house was built and year the house was sold and dropped the year columns.</a:t>
            </a:r>
          </a:p>
          <a:p>
            <a:pPr algn="just"/>
            <a:endParaRPr lang="en-IN" dirty="0">
              <a:solidFill>
                <a:srgbClr val="000000"/>
              </a:solidFill>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I checked the null values and found them in some of the columns. So, I imputed null values present in categorical and numerical columns using mode and mean methods respectively. I found some columns having more than 80% of null values so, I dropped those columns to overcome with the skewness.</a:t>
            </a:r>
          </a:p>
          <a:p>
            <a:pPr algn="just"/>
            <a:endParaRPr lang="en-IN" dirty="0">
              <a:solidFill>
                <a:srgbClr val="000000"/>
              </a:solidFill>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All these steps were performed to both train and test datasets</a:t>
            </a:r>
            <a:r>
              <a:rPr lang="en-IN" dirty="0">
                <a:solidFill>
                  <a:srgbClr val="000000"/>
                </a:solidFill>
                <a:latin typeface="Georgia" panose="02040502050405020303" pitchFamily="18" charset="0"/>
                <a:ea typeface="Microsoft Sans Serif" panose="020B0604020202020204" pitchFamily="34" charset="0"/>
                <a:cs typeface="Microsoft Sans Serif" panose="020B0604020202020204" pitchFamily="34" charset="0"/>
              </a:rPr>
              <a:t> simultaneously.</a:t>
            </a:r>
          </a:p>
          <a:p>
            <a:pPr marL="342900" indent="-342900" algn="just">
              <a:buFont typeface="Wingdings" panose="05000000000000000000" pitchFamily="2" charset="2"/>
              <a:buChar char="Ø"/>
            </a:pPr>
            <a:endPar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To visualize the data, I have separated </a:t>
            </a:r>
            <a:r>
              <a:rPr lang="en-IN" dirty="0">
                <a:solidFill>
                  <a:srgbClr val="000000"/>
                </a:solidFill>
                <a:latin typeface="Georgia" panose="02040502050405020303" pitchFamily="18" charset="0"/>
                <a:ea typeface="Microsoft Sans Serif" panose="020B0604020202020204" pitchFamily="34" charset="0"/>
                <a:cs typeface="Microsoft Sans Serif" panose="020B0604020202020204" pitchFamily="34" charset="0"/>
              </a:rPr>
              <a:t>categorical and numerical variables based on their types. That is categorical types as Nominal and Ordinal, numerical types as Continuous and Discrete.</a:t>
            </a: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endParaRPr lang="en-IN" dirty="0"/>
          </a:p>
        </p:txBody>
      </p:sp>
      <p:sp>
        <p:nvSpPr>
          <p:cNvPr id="4" name="TextBox 3">
            <a:extLst>
              <a:ext uri="{FF2B5EF4-FFF2-40B4-BE49-F238E27FC236}">
                <a16:creationId xmlns:a16="http://schemas.microsoft.com/office/drawing/2014/main" xmlns="" id="{A36C37E2-5C97-42C4-B4FD-210B2E422323}"/>
              </a:ext>
            </a:extLst>
          </p:cNvPr>
          <p:cNvSpPr txBox="1"/>
          <p:nvPr/>
        </p:nvSpPr>
        <p:spPr>
          <a:xfrm>
            <a:off x="650240" y="477520"/>
            <a:ext cx="10779760" cy="584775"/>
          </a:xfrm>
          <a:prstGeom prst="rect">
            <a:avLst/>
          </a:prstGeom>
          <a:noFill/>
        </p:spPr>
        <p:txBody>
          <a:bodyPr wrap="square" rtlCol="0">
            <a:spAutoFit/>
          </a:bodyPr>
          <a:lstStyle/>
          <a:p>
            <a:r>
              <a:rPr lang="en-US" sz="3200" dirty="0">
                <a:solidFill>
                  <a:schemeClr val="tx1">
                    <a:lumMod val="95000"/>
                    <a:lumOff val="5000"/>
                  </a:schemeClr>
                </a:solidFill>
                <a:latin typeface="Georgia" panose="02040502050405020303" pitchFamily="18" charset="0"/>
              </a:rPr>
              <a:t>Exploratory Data Analysis (EDA) Steps</a:t>
            </a:r>
            <a:endParaRPr lang="en-IN" sz="3200" dirty="0">
              <a:solidFill>
                <a:schemeClr val="tx1">
                  <a:lumMod val="95000"/>
                  <a:lumOff val="5000"/>
                </a:schemeClr>
              </a:solidFill>
              <a:latin typeface="Georgia" panose="02040502050405020303" pitchFamily="18" charset="0"/>
            </a:endParaRPr>
          </a:p>
        </p:txBody>
      </p:sp>
    </p:spTree>
    <p:extLst>
      <p:ext uri="{BB962C8B-B14F-4D97-AF65-F5344CB8AC3E}">
        <p14:creationId xmlns:p14="http://schemas.microsoft.com/office/powerpoint/2010/main" xmlns="" val="2811327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3FE3ABB-C698-44FA-B752-4AE64EA81E05}"/>
              </a:ext>
            </a:extLst>
          </p:cNvPr>
          <p:cNvSpPr txBox="1"/>
          <p:nvPr/>
        </p:nvSpPr>
        <p:spPr>
          <a:xfrm>
            <a:off x="762000" y="264160"/>
            <a:ext cx="10718800" cy="584775"/>
          </a:xfrm>
          <a:prstGeom prst="rect">
            <a:avLst/>
          </a:prstGeom>
          <a:noFill/>
        </p:spPr>
        <p:txBody>
          <a:bodyPr wrap="square" rtlCol="0">
            <a:spAutoFit/>
          </a:bodyPr>
          <a:lstStyle/>
          <a:p>
            <a:pPr algn="ctr"/>
            <a:r>
              <a:rPr lang="en-IN" sz="3200" dirty="0">
                <a:solidFill>
                  <a:srgbClr val="000000"/>
                </a:solidFill>
                <a:effectLst/>
                <a:latin typeface="Georgia" panose="02040502050405020303" pitchFamily="18" charset="0"/>
                <a:ea typeface="Times New Roman" panose="02020603050405020304" pitchFamily="18" charset="0"/>
              </a:rPr>
              <a:t>Visualizing Continuous Variables vs Sale Price</a:t>
            </a:r>
            <a:endParaRPr lang="en-IN" sz="3200" dirty="0">
              <a:effectLst/>
              <a:latin typeface="Georgia" panose="02040502050405020303"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xmlns="" id="{8B404326-AF7F-4BCA-9C2F-9344866E7C9E}"/>
              </a:ext>
            </a:extLst>
          </p:cNvPr>
          <p:cNvPicPr>
            <a:picLocks noChangeAspect="1"/>
          </p:cNvPicPr>
          <p:nvPr/>
        </p:nvPicPr>
        <p:blipFill>
          <a:blip r:embed="rId2" cstate="print"/>
          <a:stretch>
            <a:fillRect/>
          </a:stretch>
        </p:blipFill>
        <p:spPr>
          <a:xfrm>
            <a:off x="1406392" y="848935"/>
            <a:ext cx="9379215" cy="5836345"/>
          </a:xfrm>
          <a:prstGeom prst="rect">
            <a:avLst/>
          </a:prstGeom>
        </p:spPr>
      </p:pic>
    </p:spTree>
    <p:extLst>
      <p:ext uri="{BB962C8B-B14F-4D97-AF65-F5344CB8AC3E}">
        <p14:creationId xmlns:p14="http://schemas.microsoft.com/office/powerpoint/2010/main" xmlns="" val="2244029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05EAF8B-7E43-4DA1-9C68-86C72BB97D85}"/>
              </a:ext>
            </a:extLst>
          </p:cNvPr>
          <p:cNvSpPr txBox="1"/>
          <p:nvPr/>
        </p:nvSpPr>
        <p:spPr>
          <a:xfrm>
            <a:off x="873760" y="558800"/>
            <a:ext cx="10444480" cy="584775"/>
          </a:xfrm>
          <a:prstGeom prst="rect">
            <a:avLst/>
          </a:prstGeom>
          <a:noFill/>
        </p:spPr>
        <p:txBody>
          <a:bodyPr wrap="square" rtlCol="0">
            <a:spAutoFit/>
          </a:bodyPr>
          <a:lstStyle/>
          <a:p>
            <a:r>
              <a:rPr lang="en-US" sz="3200" dirty="0">
                <a:latin typeface="Georgia" panose="02040502050405020303" pitchFamily="18" charset="0"/>
              </a:rPr>
              <a:t>Observations from the above graphs: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xmlns="" id="{FC8A8033-6FE2-49FC-BFEB-8EC36F8494BC}"/>
              </a:ext>
            </a:extLst>
          </p:cNvPr>
          <p:cNvSpPr txBox="1"/>
          <p:nvPr/>
        </p:nvSpPr>
        <p:spPr>
          <a:xfrm>
            <a:off x="873760" y="1666240"/>
            <a:ext cx="10444480" cy="4220771"/>
          </a:xfrm>
          <a:prstGeom prst="rect">
            <a:avLst/>
          </a:prstGeom>
          <a:noFill/>
        </p:spPr>
        <p:txBody>
          <a:bodyPr wrap="square" rtlCol="0">
            <a:spAutoFit/>
          </a:bodyPr>
          <a:lstStyle/>
          <a:p>
            <a:pPr marL="342900" lvl="0" indent="-342900" algn="just">
              <a:lnSpc>
                <a:spcPct val="107000"/>
              </a:lnSpc>
              <a:buFont typeface="Wingdings" panose="05000000000000000000" pitchFamily="2" charset="2"/>
              <a:buChar char="ü"/>
            </a:pP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 vs LotFrontage:</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From the plot we can observe there is no much linear relation between the label and feature. If the linear feet of street connected to property is more, the sale price is also high.</a:t>
            </a:r>
          </a:p>
          <a:p>
            <a:pPr lvl="0" algn="just">
              <a:lnSpc>
                <a:spcPct val="107000"/>
              </a:lnSpc>
            </a:pP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lvl="0" indent="-342900" algn="just">
              <a:lnSpc>
                <a:spcPct val="107000"/>
              </a:lnSpc>
              <a:buFont typeface="Wingdings" panose="05000000000000000000" pitchFamily="2" charset="2"/>
              <a:buChar char="ü"/>
            </a:pP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 vs LotArea:</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weakly positive linear relation between the label and feature. But the sale price is high when lot size has around 20000 square feet area. Also as the lot size increases the price is also increasing moderately.</a:t>
            </a:r>
          </a:p>
          <a:p>
            <a:pPr lvl="0" algn="just">
              <a:lnSpc>
                <a:spcPct val="107000"/>
              </a:lnSpc>
            </a:pP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lvl="0" indent="-342900" algn="just">
              <a:lnSpc>
                <a:spcPct val="107000"/>
              </a:lnSpc>
              <a:buFont typeface="Wingdings" panose="05000000000000000000" pitchFamily="2" charset="2"/>
              <a:buChar char="ü"/>
            </a:pP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 vs MasVnrArea:</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bit positive linear relation between feature and target. Also the sale price is high when Masonry veneer area has around 50-400 square feet. So as the Masonry veneer area in square feet increases sale price is also increasing.</a:t>
            </a:r>
          </a:p>
          <a:p>
            <a:pPr lvl="0" algn="just">
              <a:lnSpc>
                <a:spcPct val="107000"/>
              </a:lnSpc>
            </a:pP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lvl="0" indent="-342900" algn="just">
              <a:lnSpc>
                <a:spcPct val="107000"/>
              </a:lnSpc>
              <a:spcAft>
                <a:spcPts val="800"/>
              </a:spcAft>
              <a:buFont typeface="Wingdings" panose="05000000000000000000" pitchFamily="2" charset="2"/>
              <a:buChar char="ü"/>
            </a:pP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 vs WoodDeckSF:</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weakly positive linear relation between the feature and target. As the Wood deck area increases, sale price is also increases.</a:t>
            </a: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xmlns="" val="2575994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0CF776A-3C4C-4122-8F9E-4EEC31DDEF3E}"/>
              </a:ext>
            </a:extLst>
          </p:cNvPr>
          <p:cNvSpPr txBox="1"/>
          <p:nvPr/>
        </p:nvSpPr>
        <p:spPr>
          <a:xfrm>
            <a:off x="650240" y="182880"/>
            <a:ext cx="10820400" cy="584775"/>
          </a:xfrm>
          <a:prstGeom prst="rect">
            <a:avLst/>
          </a:prstGeom>
          <a:noFill/>
        </p:spPr>
        <p:txBody>
          <a:bodyPr wrap="square" rtlCol="0">
            <a:spAutoFit/>
          </a:bodyPr>
          <a:lstStyle/>
          <a:p>
            <a:pPr algn="ctr"/>
            <a:r>
              <a:rPr lang="en-IN" sz="3200" dirty="0">
                <a:solidFill>
                  <a:srgbClr val="000000"/>
                </a:solidFill>
                <a:effectLst/>
                <a:latin typeface="Georgia" panose="02040502050405020303" pitchFamily="18" charset="0"/>
                <a:ea typeface="Times New Roman" panose="02020603050405020304" pitchFamily="18" charset="0"/>
              </a:rPr>
              <a:t>Visualizing Continuous Variables vs Sale Price</a:t>
            </a:r>
            <a:endParaRPr lang="en-IN" sz="3200" dirty="0">
              <a:effectLst/>
              <a:latin typeface="Georgia" panose="02040502050405020303" pitchFamily="18" charset="0"/>
              <a:ea typeface="Times New Roman" panose="02020603050405020304" pitchFamily="18" charset="0"/>
            </a:endParaRPr>
          </a:p>
        </p:txBody>
      </p:sp>
      <p:pic>
        <p:nvPicPr>
          <p:cNvPr id="2" name="Picture 1">
            <a:extLst>
              <a:ext uri="{FF2B5EF4-FFF2-40B4-BE49-F238E27FC236}">
                <a16:creationId xmlns:a16="http://schemas.microsoft.com/office/drawing/2014/main" xmlns="" id="{F80609A5-C8D5-46D3-85CE-B7F6C6353F5D}"/>
              </a:ext>
            </a:extLst>
          </p:cNvPr>
          <p:cNvPicPr>
            <a:picLocks noChangeAspect="1"/>
          </p:cNvPicPr>
          <p:nvPr/>
        </p:nvPicPr>
        <p:blipFill>
          <a:blip r:embed="rId2" cstate="print"/>
          <a:stretch>
            <a:fillRect/>
          </a:stretch>
        </p:blipFill>
        <p:spPr>
          <a:xfrm>
            <a:off x="1721140" y="767654"/>
            <a:ext cx="9298360" cy="6090346"/>
          </a:xfrm>
          <a:prstGeom prst="rect">
            <a:avLst/>
          </a:prstGeom>
        </p:spPr>
      </p:pic>
    </p:spTree>
    <p:extLst>
      <p:ext uri="{BB962C8B-B14F-4D97-AF65-F5344CB8AC3E}">
        <p14:creationId xmlns:p14="http://schemas.microsoft.com/office/powerpoint/2010/main" xmlns="" val="1186838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024873A-F1E1-4409-A383-96E1B5ECCBE4}"/>
              </a:ext>
            </a:extLst>
          </p:cNvPr>
          <p:cNvSpPr txBox="1"/>
          <p:nvPr/>
        </p:nvSpPr>
        <p:spPr>
          <a:xfrm>
            <a:off x="843280" y="650240"/>
            <a:ext cx="1050544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5" name="TextBox 4">
            <a:extLst>
              <a:ext uri="{FF2B5EF4-FFF2-40B4-BE49-F238E27FC236}">
                <a16:creationId xmlns:a16="http://schemas.microsoft.com/office/drawing/2014/main" xmlns="" id="{0412FCC6-07C2-4BE7-B2B3-5F7D051F5905}"/>
              </a:ext>
            </a:extLst>
          </p:cNvPr>
          <p:cNvSpPr txBox="1"/>
          <p:nvPr/>
        </p:nvSpPr>
        <p:spPr>
          <a:xfrm>
            <a:off x="843280" y="1503680"/>
            <a:ext cx="10505440" cy="3693319"/>
          </a:xfrm>
          <a:prstGeom prst="rect">
            <a:avLst/>
          </a:prstGeom>
          <a:noFill/>
        </p:spPr>
        <p:txBody>
          <a:bodyPr wrap="square" rtlCol="0">
            <a:spAutoFit/>
          </a:bodyPr>
          <a:lstStyle/>
          <a:p>
            <a:pPr marL="285750" indent="-285750" algn="just">
              <a:buFont typeface="Wingdings" panose="05000000000000000000" pitchFamily="2" charset="2"/>
              <a:buChar char="ü"/>
            </a:pP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 vs BsmtFinSF1:</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weakly positive linear relation between feature and label. The sale price is high that is 100000-300000 when basement square feet lie </a:t>
            </a:r>
            <a:r>
              <a:rPr lang="en-US" b="0"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upto</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1500 square feet. So as the type 1 basement finished square feet increases, sale price is also increases.</a:t>
            </a:r>
          </a:p>
          <a:p>
            <a:pPr algn="just"/>
            <a:endPar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285750" indent="-285750" algn="just">
              <a:buFont typeface="Wingdings" panose="05000000000000000000" pitchFamily="2" charset="2"/>
              <a:buChar char="ü"/>
            </a:pP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 vs BsmtUnfSF:</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positive linear relation between the target and BsmtUnfSF. When the unfinished basement area is below 1000 square feet, the sale price is high.</a:t>
            </a:r>
          </a:p>
          <a:p>
            <a:pPr algn="just"/>
            <a:endPar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285750" indent="-285750" algn="just">
              <a:buFont typeface="Wingdings" panose="05000000000000000000" pitchFamily="2" charset="2"/>
              <a:buChar char="ü"/>
            </a:pP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 vs TotalBsmtSF:</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positive linear relation between sale price </a:t>
            </a:r>
            <a:r>
              <a:rPr lang="en-US" b="0"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nad</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TotalBsmtSF. As total basement area increases, sale price also increases.</a:t>
            </a:r>
          </a:p>
          <a:p>
            <a:pPr algn="just"/>
            <a:endPar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285750" indent="-285750" algn="just">
              <a:buFont typeface="Wingdings" panose="05000000000000000000" pitchFamily="2" charset="2"/>
              <a:buChar char="ü"/>
            </a:pP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 vs OpenPorchSF:</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a linear relation between the label and feature. The sale price is high when Open porch area is below 200 sf. Here also as the Open porch area increases, sale price is also increases.</a:t>
            </a:r>
          </a:p>
        </p:txBody>
      </p:sp>
    </p:spTree>
    <p:extLst>
      <p:ext uri="{BB962C8B-B14F-4D97-AF65-F5344CB8AC3E}">
        <p14:creationId xmlns:p14="http://schemas.microsoft.com/office/powerpoint/2010/main" xmlns="" val="597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E7EE342A-F899-492C-8FCE-2785B5DB212C}"/>
              </a:ext>
            </a:extLst>
          </p:cNvPr>
          <p:cNvSpPr txBox="1"/>
          <p:nvPr/>
        </p:nvSpPr>
        <p:spPr>
          <a:xfrm>
            <a:off x="680720" y="182880"/>
            <a:ext cx="10810240" cy="584775"/>
          </a:xfrm>
          <a:prstGeom prst="rect">
            <a:avLst/>
          </a:prstGeom>
          <a:noFill/>
        </p:spPr>
        <p:txBody>
          <a:bodyPr wrap="square" rtlCol="0">
            <a:spAutoFit/>
          </a:bodyPr>
          <a:lstStyle/>
          <a:p>
            <a:pPr algn="ctr"/>
            <a:r>
              <a:rPr lang="en-IN" sz="3200" dirty="0">
                <a:solidFill>
                  <a:srgbClr val="000000"/>
                </a:solidFill>
                <a:effectLst/>
                <a:latin typeface="Georgia" panose="02040502050405020303" pitchFamily="18" charset="0"/>
                <a:ea typeface="Times New Roman" panose="02020603050405020304" pitchFamily="18" charset="0"/>
              </a:rPr>
              <a:t>Visualizing Continuous Variables vs Sale Price</a:t>
            </a:r>
            <a:endParaRPr lang="en-IN" sz="3200" dirty="0">
              <a:effectLst/>
              <a:latin typeface="Georgia" panose="02040502050405020303"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xmlns="" id="{4A19F3EC-D16E-4762-800B-00BE926B9185}"/>
              </a:ext>
            </a:extLst>
          </p:cNvPr>
          <p:cNvPicPr>
            <a:picLocks noChangeAspect="1"/>
          </p:cNvPicPr>
          <p:nvPr/>
        </p:nvPicPr>
        <p:blipFill>
          <a:blip r:embed="rId2" cstate="print"/>
          <a:stretch>
            <a:fillRect/>
          </a:stretch>
        </p:blipFill>
        <p:spPr>
          <a:xfrm>
            <a:off x="1446820" y="767655"/>
            <a:ext cx="9298360" cy="5907466"/>
          </a:xfrm>
          <a:prstGeom prst="rect">
            <a:avLst/>
          </a:prstGeom>
        </p:spPr>
      </p:pic>
    </p:spTree>
    <p:extLst>
      <p:ext uri="{BB962C8B-B14F-4D97-AF65-F5344CB8AC3E}">
        <p14:creationId xmlns:p14="http://schemas.microsoft.com/office/powerpoint/2010/main" xmlns="" val="244206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4EC8CBA-A799-4796-9C9D-1D9C35FE24CB}"/>
              </a:ext>
            </a:extLst>
          </p:cNvPr>
          <p:cNvSpPr txBox="1"/>
          <p:nvPr/>
        </p:nvSpPr>
        <p:spPr>
          <a:xfrm>
            <a:off x="812800" y="477520"/>
            <a:ext cx="1056640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xmlns="" id="{E3254A43-CC5B-4341-8E01-DB3F90D281D2}"/>
              </a:ext>
            </a:extLst>
          </p:cNvPr>
          <p:cNvSpPr txBox="1"/>
          <p:nvPr/>
        </p:nvSpPr>
        <p:spPr>
          <a:xfrm>
            <a:off x="812800" y="1442720"/>
            <a:ext cx="10535920" cy="4247317"/>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1stFlrSF:</a:t>
            </a:r>
            <a:r>
              <a:rPr lang="en-US" b="0" i="0" dirty="0">
                <a:solidFill>
                  <a:srgbClr val="000000"/>
                </a:solidFill>
                <a:effectLst/>
                <a:latin typeface="Georgia" panose="02040502050405020303" pitchFamily="18" charset="0"/>
              </a:rPr>
              <a:t> There is a linear relation between the label and feature. As we can observe in the plot, the sale price is high when the first floor area lies between 500-2000 square feet. So as the 1st floor area increases, sales price also increases moderately.</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2ndFlrSF:</a:t>
            </a:r>
            <a:r>
              <a:rPr lang="en-US" b="0" i="0" dirty="0">
                <a:solidFill>
                  <a:srgbClr val="000000"/>
                </a:solidFill>
                <a:effectLst/>
                <a:latin typeface="Georgia" panose="02040502050405020303" pitchFamily="18" charset="0"/>
              </a:rPr>
              <a:t> There is a positive correlation between SalePrice and 2ndFlrSF. So it is obvious that the sale price increases based on the floors.</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GrLivArea:</a:t>
            </a:r>
            <a:r>
              <a:rPr lang="en-US" b="0" i="0" dirty="0">
                <a:solidFill>
                  <a:srgbClr val="000000"/>
                </a:solidFill>
                <a:effectLst/>
                <a:latin typeface="Georgia" panose="02040502050405020303" pitchFamily="18" charset="0"/>
              </a:rPr>
              <a:t> Most of the houses have above grade living area. There is a positive correlation between the label and feature. Here as the above grade living area increases, sale price also increases.</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GarageArea:</a:t>
            </a:r>
            <a:r>
              <a:rPr lang="en-US" b="0" i="0" dirty="0">
                <a:solidFill>
                  <a:srgbClr val="000000"/>
                </a:solidFill>
                <a:effectLst/>
                <a:latin typeface="Georgia" panose="02040502050405020303" pitchFamily="18" charset="0"/>
              </a:rPr>
              <a:t> Similar to 2nd floor sf, here also positive linear relation between the label and feature. As size of garage area increases, sale price also increases. The sale price is high when size of garage area is between 200-800 square feet.</a:t>
            </a:r>
          </a:p>
          <a:p>
            <a:endParaRPr lang="en-IN" dirty="0"/>
          </a:p>
        </p:txBody>
      </p:sp>
    </p:spTree>
    <p:extLst>
      <p:ext uri="{BB962C8B-B14F-4D97-AF65-F5344CB8AC3E}">
        <p14:creationId xmlns:p14="http://schemas.microsoft.com/office/powerpoint/2010/main" xmlns="" val="1064712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B5C032C-0480-4CF4-9464-5F56319121E4}"/>
              </a:ext>
            </a:extLst>
          </p:cNvPr>
          <p:cNvSpPr txBox="1"/>
          <p:nvPr/>
        </p:nvSpPr>
        <p:spPr>
          <a:xfrm>
            <a:off x="812800" y="193040"/>
            <a:ext cx="10541000" cy="584775"/>
          </a:xfrm>
          <a:prstGeom prst="rect">
            <a:avLst/>
          </a:prstGeom>
          <a:noFill/>
        </p:spPr>
        <p:txBody>
          <a:bodyPr wrap="square" rtlCol="0">
            <a:spAutoFit/>
          </a:bodyPr>
          <a:lstStyle/>
          <a:p>
            <a:pPr algn="ctr"/>
            <a:r>
              <a:rPr lang="en-US" sz="3200" dirty="0">
                <a:latin typeface="Georgia" panose="02040502050405020303" pitchFamily="18" charset="0"/>
              </a:rPr>
              <a:t>Visualizing Continuous Variables vs Sale Price</a:t>
            </a:r>
            <a:endParaRPr lang="en-IN" sz="3200" dirty="0">
              <a:latin typeface="Georgia" panose="02040502050405020303" pitchFamily="18" charset="0"/>
            </a:endParaRPr>
          </a:p>
        </p:txBody>
      </p:sp>
      <p:pic>
        <p:nvPicPr>
          <p:cNvPr id="3" name="Picture 2">
            <a:extLst>
              <a:ext uri="{FF2B5EF4-FFF2-40B4-BE49-F238E27FC236}">
                <a16:creationId xmlns:a16="http://schemas.microsoft.com/office/drawing/2014/main" xmlns="" id="{C8457021-C97C-4087-8862-2537572B070E}"/>
              </a:ext>
            </a:extLst>
          </p:cNvPr>
          <p:cNvPicPr>
            <a:picLocks noChangeAspect="1"/>
          </p:cNvPicPr>
          <p:nvPr/>
        </p:nvPicPr>
        <p:blipFill>
          <a:blip r:embed="rId2" cstate="print"/>
          <a:stretch>
            <a:fillRect/>
          </a:stretch>
        </p:blipFill>
        <p:spPr>
          <a:xfrm>
            <a:off x="1446820" y="904240"/>
            <a:ext cx="9647900" cy="5842000"/>
          </a:xfrm>
          <a:prstGeom prst="rect">
            <a:avLst/>
          </a:prstGeom>
        </p:spPr>
      </p:pic>
    </p:spTree>
    <p:extLst>
      <p:ext uri="{BB962C8B-B14F-4D97-AF65-F5344CB8AC3E}">
        <p14:creationId xmlns:p14="http://schemas.microsoft.com/office/powerpoint/2010/main" xmlns="" val="1276097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D14FD76-3571-4158-A4F8-F9D9B935672E}"/>
              </a:ext>
            </a:extLst>
          </p:cNvPr>
          <p:cNvSpPr txBox="1"/>
          <p:nvPr/>
        </p:nvSpPr>
        <p:spPr>
          <a:xfrm>
            <a:off x="853440" y="558800"/>
            <a:ext cx="1048512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xmlns="" id="{4EBB3306-5C44-48CE-86EA-CE8441744064}"/>
              </a:ext>
            </a:extLst>
          </p:cNvPr>
          <p:cNvSpPr txBox="1"/>
          <p:nvPr/>
        </p:nvSpPr>
        <p:spPr>
          <a:xfrm>
            <a:off x="853440" y="1412240"/>
            <a:ext cx="10485120" cy="4220771"/>
          </a:xfrm>
          <a:prstGeom prst="rect">
            <a:avLst/>
          </a:prstGeom>
          <a:noFill/>
        </p:spPr>
        <p:txBody>
          <a:bodyPr wrap="square" rtlCol="0">
            <a:spAutoFit/>
          </a:bodyPr>
          <a:lstStyle/>
          <a:p>
            <a:pPr marL="342900" lvl="0" indent="-342900" algn="just">
              <a:lnSpc>
                <a:spcPct val="107000"/>
              </a:lnSpc>
              <a:buFont typeface="Wingdings" panose="05000000000000000000" pitchFamily="2" charset="2"/>
              <a:buChar char=""/>
            </a:pP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SalePrice vs AgeBuilt:</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From the plot I can notice there is negative linear relation between sale price and AgeBuilt. The buildings which have built long back are having less sales price compare to new buildings. Also, there are presence of outliers in the data.</a:t>
            </a:r>
          </a:p>
          <a:p>
            <a:pPr lvl="0" algn="just">
              <a:lnSpc>
                <a:spcPct val="107000"/>
              </a:lnSpc>
            </a:pP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SalePrice vs AgeRemod:</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Similar to AgeBuilt, there is a negative linear relation between the label and features. As if Building modification has done long back then the price is less compared to new one. As the age increases, sale price decreases.</a:t>
            </a:r>
          </a:p>
          <a:p>
            <a:pPr lvl="0" algn="just">
              <a:lnSpc>
                <a:spcPct val="107000"/>
              </a:lnSpc>
            </a:pP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SalePrice vs AgeGarage:</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There is negative linear relation and houses which are having recently built garages, they have high sale price. As the age of the garage was built increases, the sale price decreases.</a:t>
            </a:r>
          </a:p>
          <a:p>
            <a:pPr lvl="0" algn="just">
              <a:lnSpc>
                <a:spcPct val="107000"/>
              </a:lnSpc>
            </a:pP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SalePrice vs YrSold:</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Almost all the buildings sold in the recent years and all of them have same sale price. There is no significance difference.</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4239361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06F287C4-7D6E-4935-B3FE-FEF6F6A0BD08}"/>
              </a:ext>
            </a:extLst>
          </p:cNvPr>
          <p:cNvSpPr txBox="1"/>
          <p:nvPr/>
        </p:nvSpPr>
        <p:spPr>
          <a:xfrm>
            <a:off x="3333750" y="-340961"/>
            <a:ext cx="5800725" cy="1261884"/>
          </a:xfrm>
          <a:prstGeom prst="rect">
            <a:avLst/>
          </a:prstGeom>
          <a:noFill/>
        </p:spPr>
        <p:txBody>
          <a:bodyPr wrap="square" rtlCol="0">
            <a:spAutoFit/>
          </a:bodyPr>
          <a:lstStyle/>
          <a:p>
            <a:r>
              <a:rPr lang="en-US" sz="4400" b="1" dirty="0">
                <a:ln w="0"/>
                <a:solidFill>
                  <a:srgbClr val="FFFF00"/>
                </a:solidFill>
                <a:effectLst>
                  <a:reflection blurRad="6350" stA="53000" endA="300" endPos="35500" dir="5400000" sy="-90000" algn="bl" rotWithShape="0"/>
                </a:effectLst>
                <a:latin typeface="Book Antiqua" panose="02040602050305030304" pitchFamily="18" charset="0"/>
                <a:ea typeface="Cambria Math" panose="02040503050406030204" pitchFamily="18" charset="0"/>
              </a:rPr>
              <a:t>    </a:t>
            </a:r>
            <a:endParaRPr lang="en-IN" sz="4400" b="1" dirty="0">
              <a:ln w="0"/>
              <a:solidFill>
                <a:srgbClr val="FFFF00"/>
              </a:solidFill>
              <a:effectLst>
                <a:reflection blurRad="6350" stA="53000" endA="300" endPos="35500" dir="5400000" sy="-90000" algn="bl" rotWithShape="0"/>
              </a:effectLst>
              <a:latin typeface="Book Antiqua" panose="02040602050305030304" pitchFamily="18" charset="0"/>
              <a:ea typeface="Cambria Math" panose="02040503050406030204" pitchFamily="18" charset="0"/>
            </a:endParaRPr>
          </a:p>
          <a:p>
            <a:r>
              <a:rPr lang="en-IN" sz="3200" b="1" dirty="0">
                <a:solidFill>
                  <a:schemeClr val="accent5">
                    <a:lumMod val="75000"/>
                  </a:schemeClr>
                </a:solidFill>
              </a:rPr>
              <a:t>Housing: Price Prediction</a:t>
            </a:r>
          </a:p>
        </p:txBody>
      </p:sp>
      <p:sp>
        <p:nvSpPr>
          <p:cNvPr id="3" name="TextBox 2">
            <a:extLst>
              <a:ext uri="{FF2B5EF4-FFF2-40B4-BE49-F238E27FC236}">
                <a16:creationId xmlns:a16="http://schemas.microsoft.com/office/drawing/2014/main" xmlns="" id="{5E4AE40F-632D-4587-A49E-B193F3566ADF}"/>
              </a:ext>
            </a:extLst>
          </p:cNvPr>
          <p:cNvSpPr txBox="1"/>
          <p:nvPr/>
        </p:nvSpPr>
        <p:spPr>
          <a:xfrm>
            <a:off x="1143000" y="1447800"/>
            <a:ext cx="10301605" cy="4524315"/>
          </a:xfrm>
          <a:prstGeom prst="rect">
            <a:avLst/>
          </a:prstGeom>
          <a:noFill/>
        </p:spPr>
        <p:txBody>
          <a:bodyPr wrap="square" rtlCol="0">
            <a:spAutoFit/>
          </a:bodyPr>
          <a:lstStyle/>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Introduction</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Problem Statement</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Problem Understanding</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What Is Housing Price Prediction?</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Importance of Housing Price Prediction</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Benefits of Housing Price Prediction</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Data Analysis &amp; Modelling Flowchart</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Exploratory Data Analysis</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Visualizations</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Data Analysis Steps Done</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Assumptions</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Model Building</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Hyper Parameter Tuning</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Saving the model and prediction results</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Conclusion</a:t>
            </a:r>
          </a:p>
          <a:p>
            <a:endParaRPr lang="en-IN" dirty="0"/>
          </a:p>
        </p:txBody>
      </p:sp>
    </p:spTree>
    <p:extLst>
      <p:ext uri="{BB962C8B-B14F-4D97-AF65-F5344CB8AC3E}">
        <p14:creationId xmlns:p14="http://schemas.microsoft.com/office/powerpoint/2010/main" xmlns="" val="956451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814423E8-8DAE-42CC-8E7A-3A25B4C7C84D}"/>
              </a:ext>
            </a:extLst>
          </p:cNvPr>
          <p:cNvSpPr txBox="1"/>
          <p:nvPr/>
        </p:nvSpPr>
        <p:spPr>
          <a:xfrm>
            <a:off x="670560" y="182880"/>
            <a:ext cx="10759440" cy="584775"/>
          </a:xfrm>
          <a:prstGeom prst="rect">
            <a:avLst/>
          </a:prstGeom>
          <a:noFill/>
        </p:spPr>
        <p:txBody>
          <a:bodyPr wrap="square" rtlCol="0">
            <a:spAutoFit/>
          </a:bodyPr>
          <a:lstStyle/>
          <a:p>
            <a:pPr algn="ctr"/>
            <a:r>
              <a:rPr lang="en-US" sz="3200" dirty="0">
                <a:latin typeface="Georgia" panose="02040502050405020303" pitchFamily="18" charset="0"/>
              </a:rPr>
              <a:t>Visualizing Discrete Variables vs Sale Price</a:t>
            </a:r>
            <a:endParaRPr lang="en-IN" sz="3200" dirty="0">
              <a:latin typeface="Georgia" panose="02040502050405020303" pitchFamily="18" charset="0"/>
            </a:endParaRPr>
          </a:p>
        </p:txBody>
      </p:sp>
      <p:pic>
        <p:nvPicPr>
          <p:cNvPr id="3" name="Picture 2">
            <a:extLst>
              <a:ext uri="{FF2B5EF4-FFF2-40B4-BE49-F238E27FC236}">
                <a16:creationId xmlns:a16="http://schemas.microsoft.com/office/drawing/2014/main" xmlns="" id="{627323D3-770F-4EC1-8EFF-DDD06EC12B0E}"/>
              </a:ext>
            </a:extLst>
          </p:cNvPr>
          <p:cNvPicPr>
            <a:picLocks noChangeAspect="1"/>
          </p:cNvPicPr>
          <p:nvPr/>
        </p:nvPicPr>
        <p:blipFill>
          <a:blip r:embed="rId2" cstate="print"/>
          <a:stretch>
            <a:fillRect/>
          </a:stretch>
        </p:blipFill>
        <p:spPr>
          <a:xfrm>
            <a:off x="1446820" y="767655"/>
            <a:ext cx="9912060" cy="5907466"/>
          </a:xfrm>
          <a:prstGeom prst="rect">
            <a:avLst/>
          </a:prstGeom>
        </p:spPr>
      </p:pic>
    </p:spTree>
    <p:extLst>
      <p:ext uri="{BB962C8B-B14F-4D97-AF65-F5344CB8AC3E}">
        <p14:creationId xmlns:p14="http://schemas.microsoft.com/office/powerpoint/2010/main" xmlns="" val="1257875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C26E2D8-0341-471D-B0BE-254F87B8DEA7}"/>
              </a:ext>
            </a:extLst>
          </p:cNvPr>
          <p:cNvSpPr txBox="1"/>
          <p:nvPr/>
        </p:nvSpPr>
        <p:spPr>
          <a:xfrm>
            <a:off x="792480" y="619760"/>
            <a:ext cx="1060704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xmlns="" id="{C5084ABE-242F-4F91-99C8-3D7FA3F782D6}"/>
              </a:ext>
            </a:extLst>
          </p:cNvPr>
          <p:cNvSpPr txBox="1"/>
          <p:nvPr/>
        </p:nvSpPr>
        <p:spPr>
          <a:xfrm>
            <a:off x="792480" y="1524000"/>
            <a:ext cx="10607040" cy="3154710"/>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MSSubClass:</a:t>
            </a:r>
            <a:r>
              <a:rPr lang="en-US" b="0" i="0" dirty="0">
                <a:solidFill>
                  <a:srgbClr val="000000"/>
                </a:solidFill>
                <a:effectLst/>
                <a:latin typeface="Georgia" panose="02040502050405020303" pitchFamily="18" charset="0"/>
              </a:rPr>
              <a:t> The sale price is high for the MSSubClass 60,120 and 20.</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BedroomAbvGr:</a:t>
            </a:r>
            <a:r>
              <a:rPr lang="en-US" b="0" i="0" dirty="0">
                <a:solidFill>
                  <a:srgbClr val="000000"/>
                </a:solidFill>
                <a:effectLst/>
                <a:latin typeface="Georgia" panose="02040502050405020303" pitchFamily="18" charset="0"/>
              </a:rPr>
              <a:t> Many houses are having 0 and 4 bedrooms have high sales price also houses having 8 bedrooms also have high sales price. Other bedroom grades have average sale price.</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KitchenAbvGr:</a:t>
            </a:r>
            <a:r>
              <a:rPr lang="en-US" b="0" i="0" dirty="0">
                <a:solidFill>
                  <a:srgbClr val="000000"/>
                </a:solidFill>
                <a:effectLst/>
                <a:latin typeface="Georgia" panose="02040502050405020303" pitchFamily="18" charset="0"/>
              </a:rPr>
              <a:t> Most of the houses have single kitchen and few houses have 2 kitchens. The sale price is also high in case of the houses having single kitchen.</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TotRmsAbvGrd:</a:t>
            </a:r>
            <a:r>
              <a:rPr lang="en-US" b="0" i="0" dirty="0">
                <a:solidFill>
                  <a:srgbClr val="000000"/>
                </a:solidFill>
                <a:effectLst/>
                <a:latin typeface="Georgia" panose="02040502050405020303" pitchFamily="18" charset="0"/>
              </a:rPr>
              <a:t> We can observe some linear relation between Total rooms above grade and Sale Prices as the number of rooms increases the sales price also </a:t>
            </a:r>
            <a:r>
              <a:rPr lang="en-US" sz="1900" b="0" i="0" dirty="0">
                <a:solidFill>
                  <a:srgbClr val="000000"/>
                </a:solidFill>
                <a:effectLst/>
                <a:latin typeface="Georgia" panose="02040502050405020303" pitchFamily="18" charset="0"/>
              </a:rPr>
              <a:t>increases</a:t>
            </a:r>
            <a:r>
              <a:rPr lang="en-US" b="0" i="0" dirty="0">
                <a:solidFill>
                  <a:srgbClr val="000000"/>
                </a:solidFill>
                <a:effectLst/>
                <a:latin typeface="Helvetica Neue"/>
              </a:rPr>
              <a:t>.</a:t>
            </a:r>
          </a:p>
        </p:txBody>
      </p:sp>
    </p:spTree>
    <p:extLst>
      <p:ext uri="{BB962C8B-B14F-4D97-AF65-F5344CB8AC3E}">
        <p14:creationId xmlns:p14="http://schemas.microsoft.com/office/powerpoint/2010/main" xmlns="" val="3168912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D2047586-874B-4ACB-81ED-D380C6EE39E7}"/>
              </a:ext>
            </a:extLst>
          </p:cNvPr>
          <p:cNvSpPr txBox="1"/>
          <p:nvPr/>
        </p:nvSpPr>
        <p:spPr>
          <a:xfrm>
            <a:off x="731520" y="264160"/>
            <a:ext cx="10708640" cy="584775"/>
          </a:xfrm>
          <a:prstGeom prst="rect">
            <a:avLst/>
          </a:prstGeom>
          <a:noFill/>
        </p:spPr>
        <p:txBody>
          <a:bodyPr wrap="square" rtlCol="0">
            <a:spAutoFit/>
          </a:bodyPr>
          <a:lstStyle/>
          <a:p>
            <a:pPr algn="ctr"/>
            <a:r>
              <a:rPr lang="en-US" sz="3200" dirty="0">
                <a:latin typeface="Georgia" panose="02040502050405020303" pitchFamily="18" charset="0"/>
              </a:rPr>
              <a:t>Visualizing Discrete Variables vs Sale Price</a:t>
            </a:r>
            <a:endParaRPr lang="en-IN" sz="3200" dirty="0">
              <a:latin typeface="Georgia" panose="02040502050405020303" pitchFamily="18" charset="0"/>
            </a:endParaRPr>
          </a:p>
        </p:txBody>
      </p:sp>
      <p:pic>
        <p:nvPicPr>
          <p:cNvPr id="3" name="Picture 2">
            <a:extLst>
              <a:ext uri="{FF2B5EF4-FFF2-40B4-BE49-F238E27FC236}">
                <a16:creationId xmlns:a16="http://schemas.microsoft.com/office/drawing/2014/main" xmlns="" id="{011BF1B9-B759-4089-8D18-86C29417E82D}"/>
              </a:ext>
            </a:extLst>
          </p:cNvPr>
          <p:cNvPicPr>
            <a:picLocks noChangeAspect="1"/>
          </p:cNvPicPr>
          <p:nvPr/>
        </p:nvPicPr>
        <p:blipFill>
          <a:blip r:embed="rId2" cstate="print"/>
          <a:stretch>
            <a:fillRect/>
          </a:stretch>
        </p:blipFill>
        <p:spPr>
          <a:xfrm>
            <a:off x="1446820" y="848934"/>
            <a:ext cx="9759660" cy="6009066"/>
          </a:xfrm>
          <a:prstGeom prst="rect">
            <a:avLst/>
          </a:prstGeom>
        </p:spPr>
      </p:pic>
    </p:spTree>
    <p:extLst>
      <p:ext uri="{BB962C8B-B14F-4D97-AF65-F5344CB8AC3E}">
        <p14:creationId xmlns:p14="http://schemas.microsoft.com/office/powerpoint/2010/main" xmlns="" val="3974907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8DF588F1-7B8A-417A-93D3-C37190F382EC}"/>
              </a:ext>
            </a:extLst>
          </p:cNvPr>
          <p:cNvSpPr txBox="1"/>
          <p:nvPr/>
        </p:nvSpPr>
        <p:spPr>
          <a:xfrm>
            <a:off x="751840" y="558800"/>
            <a:ext cx="1068832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xmlns="" id="{2B44595E-628A-463B-A1BE-34190F1E2957}"/>
              </a:ext>
            </a:extLst>
          </p:cNvPr>
          <p:cNvSpPr txBox="1"/>
          <p:nvPr/>
        </p:nvSpPr>
        <p:spPr>
          <a:xfrm>
            <a:off x="751840" y="1635760"/>
            <a:ext cx="10708640" cy="3139321"/>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a:solidFill>
                  <a:srgbClr val="000000"/>
                </a:solidFill>
                <a:effectLst/>
                <a:latin typeface="Georgia" panose="02040502050405020303" pitchFamily="18" charset="0"/>
              </a:rPr>
              <a:t>SalesPrice vs BsmtFullBath:</a:t>
            </a:r>
            <a:r>
              <a:rPr lang="en-US" b="0" i="0" dirty="0">
                <a:solidFill>
                  <a:srgbClr val="000000"/>
                </a:solidFill>
                <a:effectLst/>
                <a:latin typeface="Georgia" panose="02040502050405020303" pitchFamily="18" charset="0"/>
              </a:rPr>
              <a:t> Most of the houses have basement full bathrooms as 0 and 1 which means some of the houses have single basement bathrooms and some of the houses have no basement bathrooms. And sales price is also high in these cases.</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a:solidFill>
                  <a:srgbClr val="000000"/>
                </a:solidFill>
                <a:effectLst/>
                <a:latin typeface="Georgia" panose="02040502050405020303" pitchFamily="18" charset="0"/>
              </a:rPr>
              <a:t>SalesPrice vs BsmtHalfBath:</a:t>
            </a:r>
            <a:r>
              <a:rPr lang="en-US" b="0" i="0" dirty="0">
                <a:solidFill>
                  <a:srgbClr val="000000"/>
                </a:solidFill>
                <a:effectLst/>
                <a:latin typeface="Georgia" panose="02040502050405020303" pitchFamily="18" charset="0"/>
              </a:rPr>
              <a:t> The houses do not have any single basement bathrooms and those houses have average sales price.</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a:solidFill>
                  <a:srgbClr val="000000"/>
                </a:solidFill>
                <a:effectLst/>
                <a:latin typeface="Georgia" panose="02040502050405020303" pitchFamily="18" charset="0"/>
              </a:rPr>
              <a:t>SalesPrice vs FullBath:</a:t>
            </a:r>
            <a:r>
              <a:rPr lang="en-US" b="0" i="0" dirty="0">
                <a:solidFill>
                  <a:srgbClr val="000000"/>
                </a:solidFill>
                <a:effectLst/>
                <a:latin typeface="Georgia" panose="02040502050405020303" pitchFamily="18" charset="0"/>
              </a:rPr>
              <a:t> There is positive linear relation between the sale price and full bathrooms above grade. Large number of houses have 1-2 full bathrooms. As the full bathrooms grades increases, sale price is also increasing slightly.</a:t>
            </a:r>
          </a:p>
          <a:p>
            <a:pPr algn="just"/>
            <a:endParaRPr lang="en-US" b="0" i="0" dirty="0">
              <a:solidFill>
                <a:srgbClr val="000000"/>
              </a:solidFill>
              <a:effectLst/>
              <a:latin typeface="Georgia" panose="02040502050405020303" pitchFamily="18" charset="0"/>
            </a:endParaRPr>
          </a:p>
        </p:txBody>
      </p:sp>
    </p:spTree>
    <p:extLst>
      <p:ext uri="{BB962C8B-B14F-4D97-AF65-F5344CB8AC3E}">
        <p14:creationId xmlns:p14="http://schemas.microsoft.com/office/powerpoint/2010/main" xmlns="" val="3521437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9B52B6E-A5A1-425F-A324-72DD8980DEB4}"/>
              </a:ext>
            </a:extLst>
          </p:cNvPr>
          <p:cNvSpPr txBox="1"/>
          <p:nvPr/>
        </p:nvSpPr>
        <p:spPr>
          <a:xfrm>
            <a:off x="680720" y="213360"/>
            <a:ext cx="10840720" cy="584775"/>
          </a:xfrm>
          <a:prstGeom prst="rect">
            <a:avLst/>
          </a:prstGeom>
          <a:noFill/>
        </p:spPr>
        <p:txBody>
          <a:bodyPr wrap="square" rtlCol="0">
            <a:spAutoFit/>
          </a:bodyPr>
          <a:lstStyle/>
          <a:p>
            <a:pPr algn="ctr"/>
            <a:r>
              <a:rPr lang="en-US" sz="3200" dirty="0">
                <a:latin typeface="Georgia" panose="02040502050405020303" pitchFamily="18" charset="0"/>
              </a:rPr>
              <a:t>Visualizing Discrete Variables vs Sale Price</a:t>
            </a:r>
            <a:endParaRPr lang="en-IN" sz="3200" dirty="0">
              <a:latin typeface="Georgia" panose="02040502050405020303" pitchFamily="18" charset="0"/>
            </a:endParaRPr>
          </a:p>
        </p:txBody>
      </p:sp>
      <p:pic>
        <p:nvPicPr>
          <p:cNvPr id="3" name="Picture 2">
            <a:extLst>
              <a:ext uri="{FF2B5EF4-FFF2-40B4-BE49-F238E27FC236}">
                <a16:creationId xmlns:a16="http://schemas.microsoft.com/office/drawing/2014/main" xmlns="" id="{46439FEC-7656-4F70-9649-C2CD4E081F01}"/>
              </a:ext>
            </a:extLst>
          </p:cNvPr>
          <p:cNvPicPr>
            <a:picLocks noChangeAspect="1"/>
          </p:cNvPicPr>
          <p:nvPr/>
        </p:nvPicPr>
        <p:blipFill>
          <a:blip r:embed="rId2" cstate="print"/>
          <a:stretch>
            <a:fillRect/>
          </a:stretch>
        </p:blipFill>
        <p:spPr>
          <a:xfrm>
            <a:off x="1446820" y="798135"/>
            <a:ext cx="10227020" cy="5948106"/>
          </a:xfrm>
          <a:prstGeom prst="rect">
            <a:avLst/>
          </a:prstGeom>
        </p:spPr>
      </p:pic>
    </p:spTree>
    <p:extLst>
      <p:ext uri="{BB962C8B-B14F-4D97-AF65-F5344CB8AC3E}">
        <p14:creationId xmlns:p14="http://schemas.microsoft.com/office/powerpoint/2010/main" xmlns="" val="180100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AE4E87D0-12CC-4A71-B754-6F4A987786EA}"/>
              </a:ext>
            </a:extLst>
          </p:cNvPr>
          <p:cNvSpPr txBox="1"/>
          <p:nvPr/>
        </p:nvSpPr>
        <p:spPr>
          <a:xfrm>
            <a:off x="741680" y="731520"/>
            <a:ext cx="1070864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xmlns="" id="{64B08440-9A5D-45B2-8C9E-C3A4CE2FCAC3}"/>
              </a:ext>
            </a:extLst>
          </p:cNvPr>
          <p:cNvSpPr txBox="1"/>
          <p:nvPr/>
        </p:nvSpPr>
        <p:spPr>
          <a:xfrm>
            <a:off x="741680" y="1960880"/>
            <a:ext cx="10708640" cy="2031325"/>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a:solidFill>
                  <a:srgbClr val="000000"/>
                </a:solidFill>
                <a:effectLst/>
                <a:latin typeface="Georgia" panose="02040502050405020303" pitchFamily="18" charset="0"/>
              </a:rPr>
              <a:t>SalesPrice vs Fireplaces:</a:t>
            </a:r>
            <a:r>
              <a:rPr lang="en-US" b="0" i="0" dirty="0">
                <a:solidFill>
                  <a:srgbClr val="000000"/>
                </a:solidFill>
                <a:effectLst/>
                <a:latin typeface="Georgia" panose="02040502050405020303" pitchFamily="18" charset="0"/>
              </a:rPr>
              <a:t> Some houses have no fire places and some houses have 1-2 fire places. The sales price is high for houses having single fireplaces.</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a:solidFill>
                  <a:srgbClr val="000000"/>
                </a:solidFill>
                <a:effectLst/>
                <a:latin typeface="Georgia" panose="02040502050405020303" pitchFamily="18" charset="0"/>
              </a:rPr>
              <a:t>SalesPrice vs GarageCars:</a:t>
            </a:r>
            <a:r>
              <a:rPr lang="en-US" b="0" i="0" dirty="0">
                <a:solidFill>
                  <a:srgbClr val="000000"/>
                </a:solidFill>
                <a:effectLst/>
                <a:latin typeface="Georgia" panose="02040502050405020303" pitchFamily="18" charset="0"/>
              </a:rPr>
              <a:t> There is positive linear relation between target and feature. As size of garage in car capacity increases, sales price also increases.</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a:solidFill>
                  <a:srgbClr val="000000"/>
                </a:solidFill>
                <a:effectLst/>
                <a:latin typeface="Georgia" panose="02040502050405020303" pitchFamily="18" charset="0"/>
              </a:rPr>
              <a:t>SalesPrice vs MoSold:</a:t>
            </a:r>
            <a:r>
              <a:rPr lang="en-US" b="0" i="0" dirty="0">
                <a:solidFill>
                  <a:srgbClr val="000000"/>
                </a:solidFill>
                <a:effectLst/>
                <a:latin typeface="Georgia" panose="02040502050405020303" pitchFamily="18" charset="0"/>
              </a:rPr>
              <a:t> Monthly sold have no significance impact on sale price.</a:t>
            </a:r>
          </a:p>
        </p:txBody>
      </p:sp>
    </p:spTree>
    <p:extLst>
      <p:ext uri="{BB962C8B-B14F-4D97-AF65-F5344CB8AC3E}">
        <p14:creationId xmlns:p14="http://schemas.microsoft.com/office/powerpoint/2010/main" xmlns="" val="1987943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50EF856B-6885-4AB8-9A73-9AB3B1AE5E1F}"/>
              </a:ext>
            </a:extLst>
          </p:cNvPr>
          <p:cNvSpPr txBox="1"/>
          <p:nvPr/>
        </p:nvSpPr>
        <p:spPr>
          <a:xfrm>
            <a:off x="721360" y="0"/>
            <a:ext cx="10749280" cy="584775"/>
          </a:xfrm>
          <a:prstGeom prst="rect">
            <a:avLst/>
          </a:prstGeom>
          <a:noFill/>
          <a:extLst>
            <a:ext uri="{909E8E84-426E-40DD-AFC4-6F175D3DCCD1}">
              <a14:hiddenFill xmlns:a14="http://schemas.microsoft.com/office/drawing/2010/main" xmlns="">
                <a:solidFill>
                  <a:srgbClr val="FFFFFF"/>
                </a:solidFill>
              </a14:hiddenFill>
            </a:ext>
          </a:extLst>
        </p:spPr>
        <p:txBody>
          <a:bodyPr wrap="square" rtlCol="0">
            <a:spAutoFit/>
          </a:bodyPr>
          <a:lstStyle/>
          <a:p>
            <a:pPr algn="ctr"/>
            <a:r>
              <a:rPr lang="en-US" sz="3200" dirty="0">
                <a:latin typeface="Georgia" panose="02040502050405020303" pitchFamily="18" charset="0"/>
              </a:rPr>
              <a:t>Visualizing Nominal  Variables vs Sale Price</a:t>
            </a:r>
            <a:endParaRPr lang="en-IN" sz="3200" dirty="0">
              <a:latin typeface="Georgia" panose="02040502050405020303" pitchFamily="18" charset="0"/>
            </a:endParaRPr>
          </a:p>
        </p:txBody>
      </p:sp>
      <p:pic>
        <p:nvPicPr>
          <p:cNvPr id="3" name="Picture 2">
            <a:extLst>
              <a:ext uri="{FF2B5EF4-FFF2-40B4-BE49-F238E27FC236}">
                <a16:creationId xmlns:a16="http://schemas.microsoft.com/office/drawing/2014/main" xmlns="" id="{0AF85D90-0478-4754-87D6-35300CF1936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564640" y="584775"/>
            <a:ext cx="9560559" cy="6161466"/>
          </a:xfrm>
          <a:prstGeom prst="rect">
            <a:avLst/>
          </a:prstGeom>
        </p:spPr>
      </p:pic>
    </p:spTree>
    <p:extLst>
      <p:ext uri="{BB962C8B-B14F-4D97-AF65-F5344CB8AC3E}">
        <p14:creationId xmlns:p14="http://schemas.microsoft.com/office/powerpoint/2010/main" xmlns="" val="2080255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2450072-41E1-459D-9455-F93A0B48BF41}"/>
              </a:ext>
            </a:extLst>
          </p:cNvPr>
          <p:cNvSpPr txBox="1"/>
          <p:nvPr/>
        </p:nvSpPr>
        <p:spPr>
          <a:xfrm>
            <a:off x="476655" y="97277"/>
            <a:ext cx="11225719"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xmlns="" id="{44057EB3-D16B-42A6-9EBE-82D7DE004089}"/>
              </a:ext>
            </a:extLst>
          </p:cNvPr>
          <p:cNvSpPr txBox="1"/>
          <p:nvPr/>
        </p:nvSpPr>
        <p:spPr>
          <a:xfrm>
            <a:off x="783770" y="895739"/>
            <a:ext cx="10918603" cy="5585658"/>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MSZoning:</a:t>
            </a:r>
            <a:r>
              <a:rPr lang="en-US" b="0" i="0" dirty="0">
                <a:solidFill>
                  <a:srgbClr val="000000"/>
                </a:solidFill>
                <a:effectLst/>
                <a:latin typeface="Georgia" panose="02040502050405020303" pitchFamily="18" charset="0"/>
              </a:rPr>
              <a:t> Most of the houses are belongs to Floating Village Residential followed by Residential Low Density. The houses from this zone are have high sale price compared to other zones.</a:t>
            </a:r>
          </a:p>
          <a:p>
            <a:pPr marL="342900" indent="-342900" algn="just">
              <a:buFont typeface="Wingdings" panose="05000000000000000000" pitchFamily="2" charset="2"/>
              <a:buChar char="ü"/>
            </a:pPr>
            <a:r>
              <a:rPr lang="en-US" b="1" i="0" dirty="0">
                <a:solidFill>
                  <a:srgbClr val="000000"/>
                </a:solidFill>
                <a:effectLst/>
                <a:latin typeface="Georgia" panose="02040502050405020303" pitchFamily="18" charset="0"/>
              </a:rPr>
              <a:t>SlaePrice vs Street:</a:t>
            </a:r>
            <a:r>
              <a:rPr lang="en-US" b="0" i="0" dirty="0">
                <a:solidFill>
                  <a:srgbClr val="000000"/>
                </a:solidFill>
                <a:effectLst/>
                <a:latin typeface="Georgia" panose="02040502050405020303" pitchFamily="18" charset="0"/>
              </a:rPr>
              <a:t> By observing the bar plot, it is obvious that the property of house with Paved type of road have high SalePrice and the  houses in gravel roads have very less sale price.</a:t>
            </a:r>
          </a:p>
          <a:p>
            <a:pPr marL="342900" indent="-342900" algn="just">
              <a:buFont typeface="Wingdings" panose="05000000000000000000" pitchFamily="2" charset="2"/>
              <a:buChar char="ü"/>
            </a:pPr>
            <a:r>
              <a:rPr lang="en-US" b="1" i="0" dirty="0">
                <a:solidFill>
                  <a:srgbClr val="000000"/>
                </a:solidFill>
                <a:effectLst/>
                <a:latin typeface="Georgia" panose="02040502050405020303" pitchFamily="18" charset="0"/>
              </a:rPr>
              <a:t>SlaePrice vs LotShape:</a:t>
            </a:r>
            <a:r>
              <a:rPr lang="en-US" b="0" i="0" dirty="0">
                <a:solidFill>
                  <a:srgbClr val="000000"/>
                </a:solidFill>
                <a:effectLst/>
                <a:latin typeface="Georgia" panose="02040502050405020303" pitchFamily="18" charset="0"/>
              </a:rPr>
              <a:t> Most of the houses having moderately irregular and irregular shape of property have high sale price and houses with regular type of property have less sale </a:t>
            </a:r>
            <a:r>
              <a:rPr lang="en-US" b="0" i="0" dirty="0" err="1">
                <a:solidFill>
                  <a:srgbClr val="000000"/>
                </a:solidFill>
                <a:effectLst/>
                <a:latin typeface="Georgia" panose="02040502050405020303" pitchFamily="18" charset="0"/>
              </a:rPr>
              <a:t>peice</a:t>
            </a:r>
            <a:r>
              <a:rPr lang="en-US" b="0" i="0" dirty="0">
                <a:solidFill>
                  <a:srgbClr val="000000"/>
                </a:solidFill>
                <a:effectLst/>
                <a:latin typeface="Georgia" panose="02040502050405020303" pitchFamily="18" charset="0"/>
              </a:rPr>
              <a:t> compared to others.</a:t>
            </a:r>
          </a:p>
          <a:p>
            <a:pPr marL="342900" indent="-34290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LandContour:</a:t>
            </a:r>
            <a:r>
              <a:rPr lang="en-US" b="0" i="0" dirty="0">
                <a:solidFill>
                  <a:srgbClr val="000000"/>
                </a:solidFill>
                <a:effectLst/>
                <a:latin typeface="Georgia" panose="02040502050405020303" pitchFamily="18" charset="0"/>
              </a:rPr>
              <a:t> The houses having the hillside and depression property flatness have high sale price compared to others.</a:t>
            </a:r>
          </a:p>
          <a:p>
            <a:pPr marL="342900" indent="-34290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LotConfig:</a:t>
            </a:r>
            <a:r>
              <a:rPr lang="en-US" b="0" i="0" dirty="0">
                <a:solidFill>
                  <a:srgbClr val="000000"/>
                </a:solidFill>
                <a:effectLst/>
                <a:latin typeface="Georgia" panose="02040502050405020303" pitchFamily="18" charset="0"/>
              </a:rPr>
              <a:t> Most of the houses with Frontage on 3 sides of property have high sale price compared to others.</a:t>
            </a:r>
          </a:p>
          <a:p>
            <a:pPr marL="342900" indent="-34290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LandSlope:</a:t>
            </a:r>
            <a:r>
              <a:rPr lang="en-US" b="0" i="0" dirty="0">
                <a:solidFill>
                  <a:srgbClr val="000000"/>
                </a:solidFill>
                <a:effectLst/>
                <a:latin typeface="Georgia" panose="02040502050405020303" pitchFamily="18" charset="0"/>
              </a:rPr>
              <a:t> There is no significance difference between the slope of the property. As we can observe the houses having Gentle slope, Moderate Slope and Severe Slope have same sale price.</a:t>
            </a:r>
          </a:p>
          <a:p>
            <a:pPr marL="342900" indent="-34290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Neighborhood:</a:t>
            </a:r>
            <a:r>
              <a:rPr lang="en-US" b="0" i="0" dirty="0">
                <a:solidFill>
                  <a:srgbClr val="000000"/>
                </a:solidFill>
                <a:effectLst/>
                <a:latin typeface="Georgia" panose="02040502050405020303" pitchFamily="18" charset="0"/>
              </a:rPr>
              <a:t> The houses which are located near Northridge have high sale price compared to others.</a:t>
            </a:r>
          </a:p>
          <a:p>
            <a:pPr marL="342900" indent="-34290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Condition1:</a:t>
            </a:r>
            <a:r>
              <a:rPr lang="en-US" b="0" i="0" dirty="0">
                <a:solidFill>
                  <a:srgbClr val="000000"/>
                </a:solidFill>
                <a:effectLst/>
                <a:latin typeface="Georgia" panose="02040502050405020303" pitchFamily="18" charset="0"/>
              </a:rPr>
              <a:t> The houses having the conditions adjacent to positive off-site feature and houses within 200' of North-South Railroad have high sale price compared to others.</a:t>
            </a:r>
          </a:p>
          <a:p>
            <a:pPr marL="342900" indent="-34290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Condition2:</a:t>
            </a:r>
            <a:r>
              <a:rPr lang="en-US" b="0" i="0" dirty="0">
                <a:solidFill>
                  <a:srgbClr val="000000"/>
                </a:solidFill>
                <a:effectLst/>
                <a:latin typeface="Georgia" panose="02040502050405020303" pitchFamily="18" charset="0"/>
              </a:rPr>
              <a:t> The houses having the conditions near positive off-site feature park, greenbelt, </a:t>
            </a:r>
            <a:r>
              <a:rPr lang="en-US" b="0" i="0" dirty="0" err="1">
                <a:solidFill>
                  <a:srgbClr val="000000"/>
                </a:solidFill>
                <a:effectLst/>
                <a:latin typeface="Georgia" panose="02040502050405020303" pitchFamily="18" charset="0"/>
              </a:rPr>
              <a:t>etc</a:t>
            </a:r>
            <a:r>
              <a:rPr lang="en-US" b="0" i="0" dirty="0">
                <a:solidFill>
                  <a:srgbClr val="000000"/>
                </a:solidFill>
                <a:effectLst/>
                <a:latin typeface="Georgia" panose="02040502050405020303" pitchFamily="18" charset="0"/>
              </a:rPr>
              <a:t> and adjacent to positive off-site feature have high sale price.</a:t>
            </a:r>
          </a:p>
          <a:p>
            <a:endParaRPr lang="en-IN" dirty="0"/>
          </a:p>
        </p:txBody>
      </p:sp>
    </p:spTree>
    <p:extLst>
      <p:ext uri="{BB962C8B-B14F-4D97-AF65-F5344CB8AC3E}">
        <p14:creationId xmlns:p14="http://schemas.microsoft.com/office/powerpoint/2010/main" xmlns="" val="18648508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DA3FD472-CD25-4E74-86E6-BEC9EE52246A}"/>
              </a:ext>
            </a:extLst>
          </p:cNvPr>
          <p:cNvSpPr txBox="1"/>
          <p:nvPr/>
        </p:nvSpPr>
        <p:spPr>
          <a:xfrm>
            <a:off x="642026" y="116732"/>
            <a:ext cx="10875524" cy="584775"/>
          </a:xfrm>
          <a:prstGeom prst="rect">
            <a:avLst/>
          </a:prstGeom>
          <a:noFill/>
        </p:spPr>
        <p:txBody>
          <a:bodyPr wrap="square" rtlCol="0">
            <a:spAutoFit/>
          </a:bodyPr>
          <a:lstStyle/>
          <a:p>
            <a:pPr algn="ctr"/>
            <a:r>
              <a:rPr lang="en-US" sz="3200" dirty="0">
                <a:latin typeface="Georgia" panose="02040502050405020303" pitchFamily="18" charset="0"/>
              </a:rPr>
              <a:t>Visualizing Nominal  Variables vs Sale Price</a:t>
            </a:r>
            <a:endParaRPr lang="en-IN" sz="3200" dirty="0">
              <a:latin typeface="Georgia" panose="02040502050405020303" pitchFamily="18" charset="0"/>
            </a:endParaRPr>
          </a:p>
        </p:txBody>
      </p:sp>
      <p:pic>
        <p:nvPicPr>
          <p:cNvPr id="4" name="Picture 3">
            <a:extLst>
              <a:ext uri="{FF2B5EF4-FFF2-40B4-BE49-F238E27FC236}">
                <a16:creationId xmlns:a16="http://schemas.microsoft.com/office/drawing/2014/main" xmlns="" id="{D330FB4C-6294-4375-9B95-6C8F6DD5934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37920" y="701506"/>
            <a:ext cx="10515600" cy="6039762"/>
          </a:xfrm>
          <a:prstGeom prst="rect">
            <a:avLst/>
          </a:prstGeom>
        </p:spPr>
      </p:pic>
    </p:spTree>
    <p:extLst>
      <p:ext uri="{BB962C8B-B14F-4D97-AF65-F5344CB8AC3E}">
        <p14:creationId xmlns:p14="http://schemas.microsoft.com/office/powerpoint/2010/main" xmlns="" val="1951233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9D43787-7DED-4AC6-A6FB-500205A20171}"/>
              </a:ext>
            </a:extLst>
          </p:cNvPr>
          <p:cNvSpPr txBox="1"/>
          <p:nvPr/>
        </p:nvSpPr>
        <p:spPr>
          <a:xfrm>
            <a:off x="625813" y="428017"/>
            <a:ext cx="10940374"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xmlns="" id="{8F9A6712-77E0-470F-8895-DE30D11B52A6}"/>
              </a:ext>
            </a:extLst>
          </p:cNvPr>
          <p:cNvSpPr txBox="1"/>
          <p:nvPr/>
        </p:nvSpPr>
        <p:spPr>
          <a:xfrm>
            <a:off x="625814" y="1235413"/>
            <a:ext cx="10940374" cy="4524315"/>
          </a:xfrm>
          <a:prstGeom prst="rect">
            <a:avLst/>
          </a:prstGeom>
          <a:noFill/>
        </p:spPr>
        <p:txBody>
          <a:bodyPr wrap="square" rtlCol="0">
            <a:spAutoFit/>
          </a:bodyPr>
          <a:lstStyle/>
          <a:p>
            <a:pPr marL="285750" indent="-28575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BldgType:</a:t>
            </a:r>
            <a:r>
              <a:rPr lang="en-US" b="0" i="0" dirty="0">
                <a:solidFill>
                  <a:srgbClr val="000000"/>
                </a:solidFill>
                <a:effectLst/>
                <a:latin typeface="Georgia" panose="02040502050405020303" pitchFamily="18" charset="0"/>
              </a:rPr>
              <a:t> Most of the houses are Single-family Detached and Townhouse End Unit and they have higher sale price compared to other categories.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HouseStyle:</a:t>
            </a:r>
            <a:r>
              <a:rPr lang="en-US" b="0" i="0" dirty="0">
                <a:solidFill>
                  <a:srgbClr val="000000"/>
                </a:solidFill>
                <a:effectLst/>
                <a:latin typeface="Georgia" panose="02040502050405020303" pitchFamily="18" charset="0"/>
              </a:rPr>
              <a:t> Houses which are having style of dwelling 2nd level finished and Two story have high sale price compared to other types.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RoofStyle:</a:t>
            </a:r>
            <a:r>
              <a:rPr lang="en-US" b="0" i="0" dirty="0">
                <a:solidFill>
                  <a:srgbClr val="000000"/>
                </a:solidFill>
                <a:effectLst/>
                <a:latin typeface="Georgia" panose="02040502050405020303" pitchFamily="18" charset="0"/>
              </a:rPr>
              <a:t> The houses having the roof style Flat, Hip and Shed have high sale price and the houses having garble roof style have less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RoofMatl:</a:t>
            </a:r>
            <a:r>
              <a:rPr lang="en-US" b="0" i="0" dirty="0">
                <a:solidFill>
                  <a:srgbClr val="000000"/>
                </a:solidFill>
                <a:effectLst/>
                <a:latin typeface="Georgia" panose="02040502050405020303" pitchFamily="18" charset="0"/>
              </a:rPr>
              <a:t> Houses with Wood Shingles root materials have high sale prices.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Exterior1st:</a:t>
            </a:r>
            <a:r>
              <a:rPr lang="en-US" b="0" i="0" dirty="0">
                <a:solidFill>
                  <a:srgbClr val="000000"/>
                </a:solidFill>
                <a:effectLst/>
                <a:latin typeface="Georgia" panose="02040502050405020303" pitchFamily="18" charset="0"/>
              </a:rPr>
              <a:t> Houses having Imitation Stucco, Stone and Cement Board as 1st exterior cover have high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Exterior2nd:</a:t>
            </a:r>
            <a:r>
              <a:rPr lang="en-US" b="0" i="0" dirty="0">
                <a:solidFill>
                  <a:srgbClr val="000000"/>
                </a:solidFill>
                <a:effectLst/>
                <a:latin typeface="Georgia" panose="02040502050405020303" pitchFamily="18" charset="0"/>
              </a:rPr>
              <a:t> Houses having Imitation Stucco and other as 2nd cover have high sale price.</a:t>
            </a:r>
          </a:p>
        </p:txBody>
      </p:sp>
    </p:spTree>
    <p:extLst>
      <p:ext uri="{BB962C8B-B14F-4D97-AF65-F5344CB8AC3E}">
        <p14:creationId xmlns:p14="http://schemas.microsoft.com/office/powerpoint/2010/main" xmlns="" val="188565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BE394080-BC52-4491-9144-A6D3264EA096}"/>
              </a:ext>
            </a:extLst>
          </p:cNvPr>
          <p:cNvSpPr txBox="1"/>
          <p:nvPr/>
        </p:nvSpPr>
        <p:spPr>
          <a:xfrm>
            <a:off x="701040" y="372348"/>
            <a:ext cx="10932160" cy="646331"/>
          </a:xfrm>
          <a:prstGeom prst="rect">
            <a:avLst/>
          </a:prstGeom>
          <a:noFill/>
        </p:spPr>
        <p:txBody>
          <a:bodyPr wrap="square" rtlCol="0">
            <a:spAutoFit/>
          </a:bodyPr>
          <a:lstStyle/>
          <a:p>
            <a:pPr algn="ctr"/>
            <a:r>
              <a:rPr lang="en-US" sz="3600" u="sng" dirty="0">
                <a:latin typeface="Georgia" panose="02040502050405020303" pitchFamily="18" charset="0"/>
              </a:rPr>
              <a:t>INTRODUCTION</a:t>
            </a:r>
            <a:endParaRPr lang="en-IN" sz="3600" u="sng" dirty="0">
              <a:latin typeface="Georgia" panose="02040502050405020303" pitchFamily="18" charset="0"/>
            </a:endParaRPr>
          </a:p>
        </p:txBody>
      </p:sp>
      <p:sp>
        <p:nvSpPr>
          <p:cNvPr id="7" name="TextBox 6">
            <a:extLst>
              <a:ext uri="{FF2B5EF4-FFF2-40B4-BE49-F238E27FC236}">
                <a16:creationId xmlns:a16="http://schemas.microsoft.com/office/drawing/2014/main" xmlns="" id="{FBED7C39-32E9-4BC9-8323-6B9792634B67}"/>
              </a:ext>
            </a:extLst>
          </p:cNvPr>
          <p:cNvSpPr txBox="1"/>
          <p:nvPr/>
        </p:nvSpPr>
        <p:spPr>
          <a:xfrm>
            <a:off x="701040" y="1432560"/>
            <a:ext cx="10932160" cy="3344377"/>
          </a:xfrm>
          <a:prstGeom prst="rect">
            <a:avLst/>
          </a:prstGeom>
          <a:noFill/>
        </p:spPr>
        <p:txBody>
          <a:bodyPr wrap="square" rtlCol="0">
            <a:spAutoFit/>
          </a:bodyPr>
          <a:lstStyle/>
          <a:p>
            <a:pPr marL="342900" indent="-342900" algn="just">
              <a:lnSpc>
                <a:spcPct val="107000"/>
              </a:lnSpc>
              <a:spcAft>
                <a:spcPts val="800"/>
              </a:spcAft>
              <a:buFont typeface="Wingdings" panose="05000000000000000000" pitchFamily="2" charset="2"/>
              <a:buChar char="ü"/>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Thousands of houses are sold every day. There are some questions every buyer asks himself like: What is the actual price that this house deserves? Am I paying a fair price? Also</a:t>
            </a:r>
            <a:r>
              <a:rPr lang="en-IN" spc="30" dirty="0">
                <a:effectLst/>
                <a:latin typeface="Georgia" panose="02040502050405020303" pitchFamily="18" charset="0"/>
                <a:ea typeface="Microsoft Sans Serif" panose="020B0604020202020204" pitchFamily="34" charset="0"/>
                <a:cs typeface="Microsoft Sans Serif" panose="020B0604020202020204" pitchFamily="34" charset="0"/>
              </a:rPr>
              <a:t> Is it the location? Is it the overall quality of the house? Is it the size? Could it be sold at a good price in future? All these questions come in to our mind when we decide to purchase a house.</a:t>
            </a:r>
          </a:p>
          <a:p>
            <a:pPr algn="just">
              <a:lnSpc>
                <a:spcPct val="107000"/>
              </a:lnSpc>
              <a:spcAft>
                <a:spcPts val="800"/>
              </a:spcAft>
            </a:pPr>
            <a:endParaRPr lang="en-IN" spc="30"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lnSpc>
                <a:spcPct val="107000"/>
              </a:lnSpc>
              <a:spcAft>
                <a:spcPts val="800"/>
              </a:spcAft>
              <a:buFont typeface="Wingdings" panose="05000000000000000000" pitchFamily="2" charset="2"/>
              <a:buChar char="ü"/>
            </a:pPr>
            <a:r>
              <a:rPr lang="en-IN" spc="30" dirty="0">
                <a:effectLst/>
                <a:latin typeface="Georgia" panose="02040502050405020303" pitchFamily="18" charset="0"/>
                <a:ea typeface="Microsoft Sans Serif" panose="020B0604020202020204" pitchFamily="34" charset="0"/>
                <a:cs typeface="Microsoft Sans Serif" panose="020B0604020202020204" pitchFamily="34" charset="0"/>
              </a:rPr>
              <a:t>In this study, </a:t>
            </a: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a machine learning model is proposed to predict a house price based on data related to the house (its size, the year it was built in, etc.). During the development and evaluation of our model, we will show the code used for each step followed by its output. This will facilitate the reproducibility of our work.</a:t>
            </a:r>
          </a:p>
          <a:p>
            <a:endParaRPr lang="en-IN" dirty="0"/>
          </a:p>
        </p:txBody>
      </p:sp>
    </p:spTree>
    <p:extLst>
      <p:ext uri="{BB962C8B-B14F-4D97-AF65-F5344CB8AC3E}">
        <p14:creationId xmlns:p14="http://schemas.microsoft.com/office/powerpoint/2010/main" xmlns="" val="39822235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F8ECE07-1EBC-4891-8D29-3BBBBCBA0E11}"/>
              </a:ext>
            </a:extLst>
          </p:cNvPr>
          <p:cNvSpPr txBox="1"/>
          <p:nvPr/>
        </p:nvSpPr>
        <p:spPr>
          <a:xfrm>
            <a:off x="567447" y="87549"/>
            <a:ext cx="11057106" cy="584775"/>
          </a:xfrm>
          <a:prstGeom prst="rect">
            <a:avLst/>
          </a:prstGeom>
          <a:noFill/>
        </p:spPr>
        <p:txBody>
          <a:bodyPr wrap="square" rtlCol="0">
            <a:spAutoFit/>
          </a:bodyPr>
          <a:lstStyle/>
          <a:p>
            <a:pPr algn="ctr"/>
            <a:r>
              <a:rPr lang="en-US" sz="3200" dirty="0">
                <a:latin typeface="Georgia" panose="02040502050405020303" pitchFamily="18" charset="0"/>
              </a:rPr>
              <a:t>Visualizing Nominal  Variables vs Sale Price</a:t>
            </a:r>
            <a:endParaRPr lang="en-IN" sz="3200" dirty="0">
              <a:latin typeface="Georgia" panose="02040502050405020303" pitchFamily="18" charset="0"/>
            </a:endParaRPr>
          </a:p>
        </p:txBody>
      </p:sp>
      <p:pic>
        <p:nvPicPr>
          <p:cNvPr id="5" name="Picture 4">
            <a:extLst>
              <a:ext uri="{FF2B5EF4-FFF2-40B4-BE49-F238E27FC236}">
                <a16:creationId xmlns:a16="http://schemas.microsoft.com/office/drawing/2014/main" xmlns="" id="{59F9F267-974E-4997-B7AA-2F5B4357042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402080" y="672324"/>
            <a:ext cx="9692640" cy="6098127"/>
          </a:xfrm>
          <a:prstGeom prst="rect">
            <a:avLst/>
          </a:prstGeom>
        </p:spPr>
      </p:pic>
    </p:spTree>
    <p:extLst>
      <p:ext uri="{BB962C8B-B14F-4D97-AF65-F5344CB8AC3E}">
        <p14:creationId xmlns:p14="http://schemas.microsoft.com/office/powerpoint/2010/main" xmlns="" val="825139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321E6AF-7F7C-4D3D-859A-EDAA204770E8}"/>
              </a:ext>
            </a:extLst>
          </p:cNvPr>
          <p:cNvSpPr txBox="1"/>
          <p:nvPr/>
        </p:nvSpPr>
        <p:spPr>
          <a:xfrm>
            <a:off x="1251626" y="372894"/>
            <a:ext cx="10940374"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6" name="TextBox 5">
            <a:extLst>
              <a:ext uri="{FF2B5EF4-FFF2-40B4-BE49-F238E27FC236}">
                <a16:creationId xmlns:a16="http://schemas.microsoft.com/office/drawing/2014/main" xmlns="" id="{6F2D37A3-7758-4F8B-88BC-7AE4FCA8C6FE}"/>
              </a:ext>
            </a:extLst>
          </p:cNvPr>
          <p:cNvSpPr txBox="1"/>
          <p:nvPr/>
        </p:nvSpPr>
        <p:spPr>
          <a:xfrm>
            <a:off x="625813" y="1572032"/>
            <a:ext cx="10940374" cy="5355312"/>
          </a:xfrm>
          <a:prstGeom prst="rect">
            <a:avLst/>
          </a:prstGeom>
          <a:noFill/>
        </p:spPr>
        <p:txBody>
          <a:bodyPr wrap="square">
            <a:spAutoFit/>
          </a:bodyPr>
          <a:lstStyle/>
          <a:p>
            <a:pPr marL="285750" indent="-285750" algn="l">
              <a:buFont typeface="Wingdings" panose="05000000000000000000" pitchFamily="2" charset="2"/>
              <a:buChar char="Ø"/>
            </a:pPr>
            <a:r>
              <a:rPr lang="en-US" b="1" i="0" dirty="0">
                <a:solidFill>
                  <a:srgbClr val="000000"/>
                </a:solidFill>
                <a:effectLst/>
                <a:latin typeface="Georgia" panose="02040502050405020303" pitchFamily="18" charset="0"/>
              </a:rPr>
              <a:t>SalePrice vs MasVnrType:</a:t>
            </a:r>
            <a:r>
              <a:rPr lang="en-US" b="0" i="0" dirty="0">
                <a:solidFill>
                  <a:srgbClr val="000000"/>
                </a:solidFill>
                <a:effectLst/>
                <a:latin typeface="Georgia" panose="02040502050405020303" pitchFamily="18" charset="0"/>
              </a:rPr>
              <a:t> Houses having Stone Masonry veneer type have high sale price than other types.</a:t>
            </a:r>
          </a:p>
          <a:p>
            <a:pPr marL="285750" indent="-285750" algn="l">
              <a:buFont typeface="Wingdings" panose="05000000000000000000" pitchFamily="2" charset="2"/>
              <a:buChar char="Ø"/>
            </a:pPr>
            <a:r>
              <a:rPr lang="en-US" b="1" i="0" dirty="0">
                <a:solidFill>
                  <a:srgbClr val="000000"/>
                </a:solidFill>
                <a:effectLst/>
                <a:latin typeface="Georgia" panose="02040502050405020303" pitchFamily="18" charset="0"/>
              </a:rPr>
              <a:t>SalePrice vs Foundation:</a:t>
            </a:r>
            <a:r>
              <a:rPr lang="en-US" b="0" i="0" dirty="0">
                <a:solidFill>
                  <a:srgbClr val="000000"/>
                </a:solidFill>
                <a:effectLst/>
                <a:latin typeface="Georgia" panose="02040502050405020303" pitchFamily="18" charset="0"/>
              </a:rPr>
              <a:t> Houses having Poured Concrete as foundation type have high sale price compared to other types.</a:t>
            </a:r>
          </a:p>
          <a:p>
            <a:pPr marL="285750" indent="-285750" algn="l">
              <a:buFont typeface="Wingdings" panose="05000000000000000000" pitchFamily="2" charset="2"/>
              <a:buChar char="Ø"/>
            </a:pPr>
            <a:r>
              <a:rPr lang="en-US" b="1" i="0" dirty="0">
                <a:solidFill>
                  <a:srgbClr val="000000"/>
                </a:solidFill>
                <a:effectLst/>
                <a:latin typeface="Georgia" panose="02040502050405020303" pitchFamily="18" charset="0"/>
              </a:rPr>
              <a:t>SalePrice vs BsmtExposure:</a:t>
            </a:r>
            <a:r>
              <a:rPr lang="en-US" b="0" i="0" dirty="0">
                <a:solidFill>
                  <a:srgbClr val="000000"/>
                </a:solidFill>
                <a:effectLst/>
                <a:latin typeface="Georgia" panose="02040502050405020303" pitchFamily="18" charset="0"/>
              </a:rPr>
              <a:t> Houses having good walkout or garden level walls have high sale price compared to others.</a:t>
            </a:r>
          </a:p>
          <a:p>
            <a:pPr marL="285750" indent="-285750" algn="l">
              <a:buFont typeface="Wingdings" panose="05000000000000000000" pitchFamily="2" charset="2"/>
              <a:buChar char="Ø"/>
            </a:pPr>
            <a:r>
              <a:rPr lang="en-US" b="1" i="0" dirty="0">
                <a:solidFill>
                  <a:srgbClr val="000000"/>
                </a:solidFill>
                <a:effectLst/>
                <a:latin typeface="Georgia" panose="02040502050405020303" pitchFamily="18" charset="0"/>
              </a:rPr>
              <a:t>SalePrice vs BsmtFinType1:</a:t>
            </a:r>
            <a:r>
              <a:rPr lang="en-US" b="0" i="0" dirty="0">
                <a:solidFill>
                  <a:srgbClr val="000000"/>
                </a:solidFill>
                <a:effectLst/>
                <a:latin typeface="Georgia" panose="02040502050405020303" pitchFamily="18" charset="0"/>
              </a:rPr>
              <a:t> The sale price is high for the houses containing good living quarters basement finished area.</a:t>
            </a:r>
          </a:p>
          <a:p>
            <a:pPr marL="285750" indent="-285750" algn="l">
              <a:buFont typeface="Wingdings" panose="05000000000000000000" pitchFamily="2" charset="2"/>
              <a:buChar char="Ø"/>
            </a:pPr>
            <a:r>
              <a:rPr lang="en-US" b="1" i="0" dirty="0">
                <a:solidFill>
                  <a:srgbClr val="000000"/>
                </a:solidFill>
                <a:effectLst/>
                <a:latin typeface="Georgia" panose="02040502050405020303" pitchFamily="18" charset="0"/>
              </a:rPr>
              <a:t>SalePrice vs BsmtFinType2:</a:t>
            </a:r>
            <a:r>
              <a:rPr lang="en-US" b="0" i="0" dirty="0">
                <a:solidFill>
                  <a:srgbClr val="000000"/>
                </a:solidFill>
                <a:effectLst/>
                <a:latin typeface="Georgia" panose="02040502050405020303" pitchFamily="18" charset="0"/>
              </a:rPr>
              <a:t> The sale price is moderately high for the houses having good living quarters and average living quarters.</a:t>
            </a:r>
          </a:p>
          <a:p>
            <a:pPr marL="285750" indent="-285750" algn="l">
              <a:buFont typeface="Wingdings" panose="05000000000000000000" pitchFamily="2" charset="2"/>
              <a:buChar char="Ø"/>
            </a:pPr>
            <a:r>
              <a:rPr lang="en-US" b="1" i="0" dirty="0">
                <a:solidFill>
                  <a:srgbClr val="000000"/>
                </a:solidFill>
                <a:effectLst/>
                <a:latin typeface="Georgia" panose="02040502050405020303" pitchFamily="18" charset="0"/>
              </a:rPr>
              <a:t>SalePrice vs Heating:</a:t>
            </a:r>
            <a:r>
              <a:rPr lang="en-US" b="0" i="0" dirty="0">
                <a:solidFill>
                  <a:srgbClr val="000000"/>
                </a:solidFill>
                <a:effectLst/>
                <a:latin typeface="Georgia" panose="02040502050405020303" pitchFamily="18" charset="0"/>
              </a:rPr>
              <a:t> The houses having the heating type gas forced warm air furnace and gas hot water or steam heat have high sale price.</a:t>
            </a:r>
          </a:p>
          <a:p>
            <a:pPr marL="285750" indent="-285750" algn="l">
              <a:buFont typeface="Wingdings" panose="05000000000000000000" pitchFamily="2" charset="2"/>
              <a:buChar char="Ø"/>
            </a:pPr>
            <a:r>
              <a:rPr lang="en-US" b="1" i="0" dirty="0">
                <a:solidFill>
                  <a:srgbClr val="000000"/>
                </a:solidFill>
                <a:effectLst/>
                <a:latin typeface="Georgia" panose="02040502050405020303" pitchFamily="18" charset="0"/>
              </a:rPr>
              <a:t>SalePrice vs CentralAir:</a:t>
            </a:r>
            <a:r>
              <a:rPr lang="en-US" b="0" i="0" dirty="0">
                <a:solidFill>
                  <a:srgbClr val="000000"/>
                </a:solidFill>
                <a:effectLst/>
                <a:latin typeface="Georgia" panose="02040502050405020303" pitchFamily="18" charset="0"/>
              </a:rPr>
              <a:t> Most of the houses have central air conditioning so it is obvious that these houses have high sale price.</a:t>
            </a:r>
          </a:p>
          <a:p>
            <a:pPr marL="285750" indent="-285750" algn="l">
              <a:buFont typeface="Wingdings" panose="05000000000000000000" pitchFamily="2" charset="2"/>
              <a:buChar char="Ø"/>
            </a:pPr>
            <a:r>
              <a:rPr lang="en-US" b="1" i="0" dirty="0">
                <a:solidFill>
                  <a:srgbClr val="000000"/>
                </a:solidFill>
                <a:effectLst/>
                <a:latin typeface="Georgia" panose="02040502050405020303" pitchFamily="18" charset="0"/>
              </a:rPr>
              <a:t>SalePrice vs Electrical:</a:t>
            </a:r>
            <a:r>
              <a:rPr lang="en-US" b="0" i="0" dirty="0">
                <a:solidFill>
                  <a:srgbClr val="000000"/>
                </a:solidFill>
                <a:effectLst/>
                <a:latin typeface="Georgia" panose="02040502050405020303" pitchFamily="18" charset="0"/>
              </a:rPr>
              <a:t> Most of the houses having standard circuit breakers &amp; </a:t>
            </a:r>
            <a:r>
              <a:rPr lang="en-US" b="0" i="0" dirty="0" err="1">
                <a:solidFill>
                  <a:srgbClr val="000000"/>
                </a:solidFill>
                <a:effectLst/>
                <a:latin typeface="Georgia" panose="02040502050405020303" pitchFamily="18" charset="0"/>
              </a:rPr>
              <a:t>romex</a:t>
            </a:r>
            <a:r>
              <a:rPr lang="en-US" b="0" i="0" dirty="0">
                <a:solidFill>
                  <a:srgbClr val="000000"/>
                </a:solidFill>
                <a:effectLst/>
                <a:latin typeface="Georgia" panose="02040502050405020303" pitchFamily="18" charset="0"/>
              </a:rPr>
              <a:t> have high sale price compared to others.</a:t>
            </a:r>
          </a:p>
          <a:p>
            <a:pPr marL="285750" indent="-285750" algn="l">
              <a:buFont typeface="Wingdings" panose="05000000000000000000" pitchFamily="2" charset="2"/>
              <a:buChar char="Ø"/>
            </a:pPr>
            <a:r>
              <a:rPr lang="en-US" b="1" i="0" dirty="0">
                <a:solidFill>
                  <a:srgbClr val="000000"/>
                </a:solidFill>
                <a:effectLst/>
                <a:latin typeface="Georgia" panose="02040502050405020303" pitchFamily="18" charset="0"/>
              </a:rPr>
              <a:t>SalePrice vs Functional:</a:t>
            </a:r>
            <a:r>
              <a:rPr lang="en-US" b="0" i="0" dirty="0">
                <a:solidFill>
                  <a:srgbClr val="000000"/>
                </a:solidFill>
                <a:effectLst/>
                <a:latin typeface="Georgia" panose="02040502050405020303" pitchFamily="18" charset="0"/>
              </a:rPr>
              <a:t> The houses having the typical functionality have maximum sales price and others have average sale price.</a:t>
            </a:r>
          </a:p>
          <a:p>
            <a:pPr marL="285750" indent="-285750" algn="just">
              <a:buFont typeface="Wingdings" panose="05000000000000000000" pitchFamily="2" charset="2"/>
              <a:buChar char="ü"/>
            </a:pPr>
            <a:endParaRPr lang="en-US" b="0" i="0" dirty="0">
              <a:solidFill>
                <a:srgbClr val="000000"/>
              </a:solidFill>
              <a:effectLst/>
              <a:latin typeface="Georgia" panose="02040502050405020303" pitchFamily="18" charset="0"/>
            </a:endParaRPr>
          </a:p>
        </p:txBody>
      </p:sp>
    </p:spTree>
    <p:extLst>
      <p:ext uri="{BB962C8B-B14F-4D97-AF65-F5344CB8AC3E}">
        <p14:creationId xmlns:p14="http://schemas.microsoft.com/office/powerpoint/2010/main" xmlns="" val="30187716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8A8EE592-859D-49CB-93A3-0AE1EE21728D}"/>
              </a:ext>
            </a:extLst>
          </p:cNvPr>
          <p:cNvSpPr txBox="1"/>
          <p:nvPr/>
        </p:nvSpPr>
        <p:spPr>
          <a:xfrm>
            <a:off x="680936" y="214009"/>
            <a:ext cx="10830127" cy="584775"/>
          </a:xfrm>
          <a:prstGeom prst="rect">
            <a:avLst/>
          </a:prstGeom>
          <a:noFill/>
        </p:spPr>
        <p:txBody>
          <a:bodyPr wrap="square" rtlCol="0">
            <a:spAutoFit/>
          </a:bodyPr>
          <a:lstStyle/>
          <a:p>
            <a:pPr algn="ctr"/>
            <a:r>
              <a:rPr lang="en-US" sz="3200" dirty="0">
                <a:latin typeface="Georgia" panose="02040502050405020303" pitchFamily="18" charset="0"/>
              </a:rPr>
              <a:t>Visualizing Ordinal Variables vs Sale Price</a:t>
            </a:r>
            <a:endParaRPr lang="en-IN" sz="3200" dirty="0">
              <a:latin typeface="Georgia" panose="02040502050405020303" pitchFamily="18" charset="0"/>
            </a:endParaRPr>
          </a:p>
        </p:txBody>
      </p:sp>
      <p:pic>
        <p:nvPicPr>
          <p:cNvPr id="5" name="Picture 4">
            <a:extLst>
              <a:ext uri="{FF2B5EF4-FFF2-40B4-BE49-F238E27FC236}">
                <a16:creationId xmlns:a16="http://schemas.microsoft.com/office/drawing/2014/main" xmlns="" id="{7983FDF2-DC4D-4641-AB4D-6A584BC3B7D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904240" y="798784"/>
            <a:ext cx="10495280" cy="5840306"/>
          </a:xfrm>
          <a:prstGeom prst="rect">
            <a:avLst/>
          </a:prstGeom>
        </p:spPr>
      </p:pic>
    </p:spTree>
    <p:extLst>
      <p:ext uri="{BB962C8B-B14F-4D97-AF65-F5344CB8AC3E}">
        <p14:creationId xmlns:p14="http://schemas.microsoft.com/office/powerpoint/2010/main" xmlns="" val="38914035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A4380853-27D8-4733-BE3A-5E06F79B8737}"/>
              </a:ext>
            </a:extLst>
          </p:cNvPr>
          <p:cNvSpPr txBox="1"/>
          <p:nvPr/>
        </p:nvSpPr>
        <p:spPr>
          <a:xfrm>
            <a:off x="690664" y="340469"/>
            <a:ext cx="10904706" cy="584775"/>
          </a:xfrm>
          <a:prstGeom prst="rect">
            <a:avLst/>
          </a:prstGeom>
          <a:noFill/>
        </p:spPr>
        <p:txBody>
          <a:bodyPr wrap="square" rtlCol="0">
            <a:spAutoFit/>
          </a:bodyPr>
          <a:lstStyle/>
          <a:p>
            <a:r>
              <a:rPr lang="en-US" sz="3200" dirty="0">
                <a:latin typeface="Georgia" panose="02040502050405020303" pitchFamily="18" charset="0"/>
              </a:rPr>
              <a:t>	Observations:</a:t>
            </a:r>
            <a:endParaRPr lang="en-IN" sz="3200" dirty="0">
              <a:latin typeface="Georgia" panose="02040502050405020303" pitchFamily="18" charset="0"/>
            </a:endParaRPr>
          </a:p>
        </p:txBody>
      </p:sp>
      <p:sp>
        <p:nvSpPr>
          <p:cNvPr id="5" name="TextBox 4">
            <a:extLst>
              <a:ext uri="{FF2B5EF4-FFF2-40B4-BE49-F238E27FC236}">
                <a16:creationId xmlns:a16="http://schemas.microsoft.com/office/drawing/2014/main" xmlns="" id="{FFF6B7DA-6B2D-4D3A-8ABC-E5E5707D252D}"/>
              </a:ext>
            </a:extLst>
          </p:cNvPr>
          <p:cNvSpPr txBox="1"/>
          <p:nvPr/>
        </p:nvSpPr>
        <p:spPr>
          <a:xfrm>
            <a:off x="1828800" y="1143109"/>
            <a:ext cx="11044136" cy="584775"/>
          </a:xfrm>
          <a:prstGeom prst="rect">
            <a:avLst/>
          </a:prstGeom>
          <a:noFill/>
        </p:spPr>
        <p:txBody>
          <a:bodyPr wrap="square" rtlCol="0">
            <a:spAutoFit/>
          </a:bodyPr>
          <a:lstStyle/>
          <a:p>
            <a:r>
              <a:rPr lang="en-US" sz="3200" dirty="0">
                <a:latin typeface="Georgia" panose="02040502050405020303" pitchFamily="18" charset="0"/>
              </a:rPr>
              <a:t>	</a:t>
            </a:r>
            <a:endParaRPr lang="en-IN" sz="3200" dirty="0">
              <a:latin typeface="Georgia" panose="02040502050405020303" pitchFamily="18" charset="0"/>
            </a:endParaRPr>
          </a:p>
        </p:txBody>
      </p:sp>
      <p:sp>
        <p:nvSpPr>
          <p:cNvPr id="9" name="TextBox 8">
            <a:extLst>
              <a:ext uri="{FF2B5EF4-FFF2-40B4-BE49-F238E27FC236}">
                <a16:creationId xmlns:a16="http://schemas.microsoft.com/office/drawing/2014/main" xmlns="" id="{0D099AA2-3235-4D31-BF83-3CB8B27B216D}"/>
              </a:ext>
            </a:extLst>
          </p:cNvPr>
          <p:cNvSpPr txBox="1"/>
          <p:nvPr/>
        </p:nvSpPr>
        <p:spPr>
          <a:xfrm>
            <a:off x="1676184" y="1066432"/>
            <a:ext cx="10231336" cy="4801314"/>
          </a:xfrm>
          <a:prstGeom prst="rect">
            <a:avLst/>
          </a:prstGeom>
          <a:noFill/>
        </p:spPr>
        <p:txBody>
          <a:bodyPr wrap="square" rtlCol="0">
            <a:spAutoFit/>
          </a:bodyPr>
          <a:lstStyle/>
          <a:p>
            <a:pPr marL="285750" indent="-28575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FireplaceQu:</a:t>
            </a:r>
            <a:r>
              <a:rPr lang="en-US" b="0" i="0" dirty="0">
                <a:solidFill>
                  <a:srgbClr val="000000"/>
                </a:solidFill>
                <a:effectLst/>
                <a:latin typeface="Georgia" panose="02040502050405020303" pitchFamily="18" charset="0"/>
              </a:rPr>
              <a:t> The houses having excellent exceptional masonry fireplace quality have high sale price and the houses having poor fireplace quality have very less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GarageType:</a:t>
            </a:r>
            <a:r>
              <a:rPr lang="en-US" b="0" i="0" dirty="0">
                <a:solidFill>
                  <a:srgbClr val="000000"/>
                </a:solidFill>
                <a:effectLst/>
                <a:latin typeface="Georgia" panose="02040502050405020303" pitchFamily="18" charset="0"/>
              </a:rPr>
              <a:t> The houses having built-in garage have high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GarageFinish:</a:t>
            </a:r>
            <a:r>
              <a:rPr lang="en-US" b="0" i="0" dirty="0">
                <a:solidFill>
                  <a:srgbClr val="000000"/>
                </a:solidFill>
                <a:effectLst/>
                <a:latin typeface="Georgia" panose="02040502050405020303" pitchFamily="18" charset="0"/>
              </a:rPr>
              <a:t> Garages located inside the house which is got finished have high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PavedDrive:</a:t>
            </a:r>
            <a:r>
              <a:rPr lang="en-US" b="0" i="0" dirty="0">
                <a:solidFill>
                  <a:srgbClr val="000000"/>
                </a:solidFill>
                <a:effectLst/>
                <a:latin typeface="Georgia" panose="02040502050405020303" pitchFamily="18" charset="0"/>
              </a:rPr>
              <a:t> Houses having paved drive ways have high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SaleType:</a:t>
            </a:r>
            <a:r>
              <a:rPr lang="en-US" b="0" i="0" dirty="0">
                <a:solidFill>
                  <a:srgbClr val="000000"/>
                </a:solidFill>
                <a:effectLst/>
                <a:latin typeface="Georgia" panose="02040502050405020303" pitchFamily="18" charset="0"/>
              </a:rPr>
              <a:t> Many houses having sale types as just constructed and sold and Contract 15% Down payment regular terms have high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SaleCondition:</a:t>
            </a:r>
            <a:r>
              <a:rPr lang="en-US" b="0" i="0" dirty="0">
                <a:solidFill>
                  <a:srgbClr val="000000"/>
                </a:solidFill>
                <a:effectLst/>
                <a:latin typeface="Georgia" panose="02040502050405020303" pitchFamily="18" charset="0"/>
              </a:rPr>
              <a:t> Houses having partial sale condition that is home was not completed when last assessed have high sale</a:t>
            </a:r>
            <a:endParaRPr lang="en-IN" dirty="0">
              <a:latin typeface="Georgia" panose="02040502050405020303" pitchFamily="18" charset="0"/>
            </a:endParaRPr>
          </a:p>
        </p:txBody>
      </p:sp>
    </p:spTree>
    <p:extLst>
      <p:ext uri="{BB962C8B-B14F-4D97-AF65-F5344CB8AC3E}">
        <p14:creationId xmlns:p14="http://schemas.microsoft.com/office/powerpoint/2010/main" xmlns="" val="2484153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ED89349-CED1-4A48-AE12-5398754420CB}"/>
              </a:ext>
            </a:extLst>
          </p:cNvPr>
          <p:cNvSpPr txBox="1"/>
          <p:nvPr/>
        </p:nvSpPr>
        <p:spPr>
          <a:xfrm>
            <a:off x="1838960" y="196684"/>
            <a:ext cx="9133840" cy="861774"/>
          </a:xfrm>
          <a:prstGeom prst="rect">
            <a:avLst/>
          </a:prstGeom>
          <a:noFill/>
        </p:spPr>
        <p:txBody>
          <a:bodyPr wrap="square" rtlCol="0">
            <a:spAutoFit/>
          </a:bodyPr>
          <a:lstStyle/>
          <a:p>
            <a:r>
              <a:rPr lang="en-US" sz="3200" dirty="0">
                <a:latin typeface="Georgia" panose="02040502050405020303" pitchFamily="18" charset="0"/>
              </a:rPr>
              <a:t>Visualizing Ordinal Variables vs Sale Price</a:t>
            </a:r>
            <a:endParaRPr lang="en-IN" sz="3200" dirty="0">
              <a:latin typeface="Georgia" panose="02040502050405020303" pitchFamily="18" charset="0"/>
            </a:endParaRPr>
          </a:p>
          <a:p>
            <a:endParaRPr lang="en-US" dirty="0"/>
          </a:p>
        </p:txBody>
      </p:sp>
      <p:pic>
        <p:nvPicPr>
          <p:cNvPr id="4" name="Picture 3">
            <a:extLst>
              <a:ext uri="{FF2B5EF4-FFF2-40B4-BE49-F238E27FC236}">
                <a16:creationId xmlns:a16="http://schemas.microsoft.com/office/drawing/2014/main" xmlns="" id="{27F600BC-149D-42D4-8D7E-71E6FF08D27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377707" y="894080"/>
            <a:ext cx="9960853" cy="5767236"/>
          </a:xfrm>
          <a:prstGeom prst="rect">
            <a:avLst/>
          </a:prstGeom>
        </p:spPr>
      </p:pic>
    </p:spTree>
    <p:extLst>
      <p:ext uri="{BB962C8B-B14F-4D97-AF65-F5344CB8AC3E}">
        <p14:creationId xmlns:p14="http://schemas.microsoft.com/office/powerpoint/2010/main" xmlns="" val="8753274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3990F16-2324-452B-975E-5C482F3E7769}"/>
              </a:ext>
            </a:extLst>
          </p:cNvPr>
          <p:cNvSpPr txBox="1"/>
          <p:nvPr/>
        </p:nvSpPr>
        <p:spPr>
          <a:xfrm>
            <a:off x="1483360" y="782320"/>
            <a:ext cx="9631680" cy="707886"/>
          </a:xfrm>
          <a:prstGeom prst="rect">
            <a:avLst/>
          </a:prstGeom>
          <a:noFill/>
        </p:spPr>
        <p:txBody>
          <a:bodyPr wrap="square" rtlCol="0">
            <a:spAutoFit/>
          </a:bodyPr>
          <a:lstStyle/>
          <a:p>
            <a:r>
              <a:rPr lang="en-US" sz="2200" dirty="0">
                <a:latin typeface="Georgia" panose="02040502050405020303" pitchFamily="18" charset="0"/>
              </a:rPr>
              <a:t>Observations:</a:t>
            </a:r>
            <a:endParaRPr lang="en-IN" sz="2200" dirty="0">
              <a:latin typeface="Georgia" panose="02040502050405020303" pitchFamily="18" charset="0"/>
            </a:endParaRPr>
          </a:p>
          <a:p>
            <a:endParaRPr lang="en-US" dirty="0"/>
          </a:p>
        </p:txBody>
      </p:sp>
      <p:sp>
        <p:nvSpPr>
          <p:cNvPr id="4" name="TextBox 3">
            <a:extLst>
              <a:ext uri="{FF2B5EF4-FFF2-40B4-BE49-F238E27FC236}">
                <a16:creationId xmlns:a16="http://schemas.microsoft.com/office/drawing/2014/main" xmlns="" id="{EFB33242-7E70-4951-8B52-1DFC5C8995C4}"/>
              </a:ext>
            </a:extLst>
          </p:cNvPr>
          <p:cNvSpPr txBox="1"/>
          <p:nvPr/>
        </p:nvSpPr>
        <p:spPr>
          <a:xfrm>
            <a:off x="1016000" y="1490206"/>
            <a:ext cx="10160000" cy="5909310"/>
          </a:xfrm>
          <a:prstGeom prst="rect">
            <a:avLst/>
          </a:prstGeom>
          <a:noFill/>
        </p:spPr>
        <p:txBody>
          <a:bodyPr wrap="square" rtlCol="0">
            <a:spAutoFit/>
          </a:bodyPr>
          <a:lstStyle/>
          <a:p>
            <a:pPr marL="285750" indent="-285750" algn="l">
              <a:buFont typeface="Wingdings" panose="05000000000000000000" pitchFamily="2" charset="2"/>
              <a:buChar char="Ø"/>
            </a:pPr>
            <a:r>
              <a:rPr lang="en-US" b="1" i="0" dirty="0">
                <a:solidFill>
                  <a:srgbClr val="000000"/>
                </a:solidFill>
                <a:effectLst/>
                <a:latin typeface="Georgia" panose="02040502050405020303" pitchFamily="18" charset="0"/>
              </a:rPr>
              <a:t>SalePrice vs ExterQual:</a:t>
            </a:r>
            <a:r>
              <a:rPr lang="en-US" b="0" i="0" dirty="0">
                <a:solidFill>
                  <a:srgbClr val="000000"/>
                </a:solidFill>
                <a:effectLst/>
                <a:latin typeface="Georgia" panose="02040502050405020303" pitchFamily="18" charset="0"/>
              </a:rPr>
              <a:t> Houses having excellent quality of the material on the exterior have high sale price and houses having fair quality have very less sale price.</a:t>
            </a:r>
          </a:p>
          <a:p>
            <a:pPr algn="l"/>
            <a:endParaRPr lang="en-US" b="0" i="0" dirty="0">
              <a:solidFill>
                <a:srgbClr val="000000"/>
              </a:solidFill>
              <a:effectLst/>
              <a:latin typeface="Georgia" panose="02040502050405020303" pitchFamily="18" charset="0"/>
            </a:endParaRPr>
          </a:p>
          <a:p>
            <a:pPr marL="285750" indent="-285750" algn="l">
              <a:buFont typeface="Wingdings" panose="05000000000000000000" pitchFamily="2" charset="2"/>
              <a:buChar char="Ø"/>
            </a:pPr>
            <a:r>
              <a:rPr lang="en-US" b="1" i="0" dirty="0">
                <a:solidFill>
                  <a:srgbClr val="000000"/>
                </a:solidFill>
                <a:effectLst/>
                <a:latin typeface="Georgia" panose="02040502050405020303" pitchFamily="18" charset="0"/>
              </a:rPr>
              <a:t>SalePrice vs ExterCond:</a:t>
            </a:r>
            <a:r>
              <a:rPr lang="en-US" b="0" i="0" dirty="0">
                <a:solidFill>
                  <a:srgbClr val="000000"/>
                </a:solidFill>
                <a:effectLst/>
                <a:latin typeface="Georgia" panose="02040502050405020303" pitchFamily="18" charset="0"/>
              </a:rPr>
              <a:t> Houses having excellent condition of the material on the exterior have high sale price and the houses having poor condition of the material on the exterior have very less sale price compared to others.</a:t>
            </a:r>
          </a:p>
          <a:p>
            <a:pPr algn="l"/>
            <a:endParaRPr lang="en-US" b="0" i="0" dirty="0">
              <a:solidFill>
                <a:srgbClr val="000000"/>
              </a:solidFill>
              <a:effectLst/>
              <a:latin typeface="Georgia" panose="02040502050405020303" pitchFamily="18" charset="0"/>
            </a:endParaRPr>
          </a:p>
          <a:p>
            <a:pPr marL="285750" indent="-285750" algn="l">
              <a:buFont typeface="Wingdings" panose="05000000000000000000" pitchFamily="2" charset="2"/>
              <a:buChar char="Ø"/>
            </a:pPr>
            <a:r>
              <a:rPr lang="en-US" b="1" i="0" dirty="0">
                <a:solidFill>
                  <a:srgbClr val="000000"/>
                </a:solidFill>
                <a:effectLst/>
                <a:latin typeface="Georgia" panose="02040502050405020303" pitchFamily="18" charset="0"/>
              </a:rPr>
              <a:t>SalePrice vs BsmtQual:</a:t>
            </a:r>
            <a:r>
              <a:rPr lang="en-US" b="0" i="0" dirty="0">
                <a:solidFill>
                  <a:srgbClr val="000000"/>
                </a:solidFill>
                <a:effectLst/>
                <a:latin typeface="Georgia" panose="02040502050405020303" pitchFamily="18" charset="0"/>
              </a:rPr>
              <a:t> The houses which evaluates the excellent quality of height of the basement have high sale price compared to others.</a:t>
            </a:r>
          </a:p>
          <a:p>
            <a:pPr algn="l"/>
            <a:endParaRPr lang="en-US" b="0" i="0" dirty="0">
              <a:solidFill>
                <a:srgbClr val="000000"/>
              </a:solidFill>
              <a:effectLst/>
              <a:latin typeface="Georgia" panose="02040502050405020303" pitchFamily="18" charset="0"/>
            </a:endParaRPr>
          </a:p>
          <a:p>
            <a:pPr marL="285750" indent="-285750" algn="l">
              <a:buFont typeface="Wingdings" panose="05000000000000000000" pitchFamily="2" charset="2"/>
              <a:buChar char="Ø"/>
            </a:pPr>
            <a:r>
              <a:rPr lang="en-US" b="1" i="0" dirty="0">
                <a:solidFill>
                  <a:srgbClr val="000000"/>
                </a:solidFill>
                <a:effectLst/>
                <a:latin typeface="Georgia" panose="02040502050405020303" pitchFamily="18" charset="0"/>
              </a:rPr>
              <a:t>SalePrice vs BsmtCond:</a:t>
            </a:r>
            <a:r>
              <a:rPr lang="en-US" b="0" i="0" dirty="0">
                <a:solidFill>
                  <a:srgbClr val="000000"/>
                </a:solidFill>
                <a:effectLst/>
                <a:latin typeface="Georgia" panose="02040502050405020303" pitchFamily="18" charset="0"/>
              </a:rPr>
              <a:t> The houses which evaluates the good quality of general condition of the basement have high sale price compared to others.</a:t>
            </a:r>
          </a:p>
          <a:p>
            <a:pPr marL="285750" indent="-285750" algn="l">
              <a:buFont typeface="Wingdings" panose="05000000000000000000" pitchFamily="2" charset="2"/>
              <a:buChar char="Ø"/>
            </a:pPr>
            <a:endParaRPr lang="en-US" b="0" i="0" dirty="0">
              <a:solidFill>
                <a:srgbClr val="000000"/>
              </a:solidFill>
              <a:effectLst/>
              <a:latin typeface="Georgia" panose="02040502050405020303" pitchFamily="18" charset="0"/>
            </a:endParaRPr>
          </a:p>
          <a:p>
            <a:pPr marL="285750" indent="-285750" algn="l">
              <a:buFont typeface="Wingdings" panose="05000000000000000000" pitchFamily="2" charset="2"/>
              <a:buChar char="Ø"/>
            </a:pPr>
            <a:r>
              <a:rPr lang="en-US" b="1" i="0" dirty="0">
                <a:solidFill>
                  <a:srgbClr val="000000"/>
                </a:solidFill>
                <a:effectLst/>
                <a:latin typeface="Georgia" panose="02040502050405020303" pitchFamily="18" charset="0"/>
              </a:rPr>
              <a:t>SalePrice vs OverallQual:</a:t>
            </a:r>
            <a:r>
              <a:rPr lang="en-US" b="0" i="0" dirty="0">
                <a:solidFill>
                  <a:srgbClr val="000000"/>
                </a:solidFill>
                <a:effectLst/>
                <a:latin typeface="Georgia" panose="02040502050405020303" pitchFamily="18" charset="0"/>
              </a:rPr>
              <a:t> The houses which have very excellent overall quality like material and finish of the house have high sale price. Also we can observe from the plot as the overall quality of the house increases, the sale price also increases. That is there is good linear relation between SalePrice and OverallQual.</a:t>
            </a:r>
          </a:p>
          <a:p>
            <a:pPr marL="285750" indent="-285750" algn="l">
              <a:buFont typeface="Wingdings" panose="05000000000000000000" pitchFamily="2" charset="2"/>
              <a:buChar char="Ø"/>
            </a:pPr>
            <a:endParaRPr lang="en-US" b="0" i="0" dirty="0">
              <a:solidFill>
                <a:srgbClr val="000000"/>
              </a:solidFill>
              <a:effectLst/>
              <a:latin typeface="Georgia" panose="02040502050405020303" pitchFamily="18" charset="0"/>
            </a:endParaRPr>
          </a:p>
          <a:p>
            <a:pPr marL="285750" indent="-285750" algn="l">
              <a:buFont typeface="Wingdings" panose="05000000000000000000" pitchFamily="2" charset="2"/>
              <a:buChar char="Ø"/>
            </a:pPr>
            <a:r>
              <a:rPr lang="en-US" b="1" i="0" dirty="0">
                <a:solidFill>
                  <a:srgbClr val="000000"/>
                </a:solidFill>
                <a:effectLst/>
                <a:latin typeface="Georgia" panose="02040502050405020303" pitchFamily="18" charset="0"/>
              </a:rPr>
              <a:t>SalePrice vs OverallCond:</a:t>
            </a:r>
            <a:r>
              <a:rPr lang="en-US" b="0" i="0" dirty="0">
                <a:solidFill>
                  <a:srgbClr val="000000"/>
                </a:solidFill>
                <a:effectLst/>
                <a:latin typeface="Georgia" panose="02040502050405020303" pitchFamily="18" charset="0"/>
              </a:rPr>
              <a:t> The houses having overall condition as excellent and average have very high sale price compared to others.</a:t>
            </a:r>
          </a:p>
          <a:p>
            <a:endParaRPr lang="en-US" dirty="0"/>
          </a:p>
        </p:txBody>
      </p:sp>
    </p:spTree>
    <p:extLst>
      <p:ext uri="{BB962C8B-B14F-4D97-AF65-F5344CB8AC3E}">
        <p14:creationId xmlns:p14="http://schemas.microsoft.com/office/powerpoint/2010/main" xmlns="" val="26513680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E3A5CC30-5EF8-4219-B64C-23B15E9E2F06}"/>
              </a:ext>
            </a:extLst>
          </p:cNvPr>
          <p:cNvSpPr txBox="1"/>
          <p:nvPr/>
        </p:nvSpPr>
        <p:spPr>
          <a:xfrm>
            <a:off x="719847" y="184826"/>
            <a:ext cx="10797702" cy="584775"/>
          </a:xfrm>
          <a:prstGeom prst="rect">
            <a:avLst/>
          </a:prstGeom>
          <a:noFill/>
        </p:spPr>
        <p:txBody>
          <a:bodyPr wrap="square" rtlCol="0">
            <a:spAutoFit/>
          </a:bodyPr>
          <a:lstStyle/>
          <a:p>
            <a:pPr algn="ctr"/>
            <a:r>
              <a:rPr lang="en-US" sz="3200" dirty="0">
                <a:latin typeface="Georgia" panose="02040502050405020303" pitchFamily="18" charset="0"/>
              </a:rPr>
              <a:t>Visualizing Ordinal Variables vs Sale Price</a:t>
            </a:r>
            <a:endParaRPr lang="en-IN" sz="3200" dirty="0">
              <a:latin typeface="Georgia" panose="02040502050405020303" pitchFamily="18" charset="0"/>
            </a:endParaRPr>
          </a:p>
        </p:txBody>
      </p:sp>
      <p:pic>
        <p:nvPicPr>
          <p:cNvPr id="4" name="Picture 3">
            <a:extLst>
              <a:ext uri="{FF2B5EF4-FFF2-40B4-BE49-F238E27FC236}">
                <a16:creationId xmlns:a16="http://schemas.microsoft.com/office/drawing/2014/main" xmlns="" id="{75CB31FB-0DE5-423B-B2DF-CF181ECAC8C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387233" y="843280"/>
            <a:ext cx="10130316" cy="5833912"/>
          </a:xfrm>
          <a:prstGeom prst="rect">
            <a:avLst/>
          </a:prstGeom>
        </p:spPr>
      </p:pic>
    </p:spTree>
    <p:extLst>
      <p:ext uri="{BB962C8B-B14F-4D97-AF65-F5344CB8AC3E}">
        <p14:creationId xmlns:p14="http://schemas.microsoft.com/office/powerpoint/2010/main" xmlns="" val="18946034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01BCF7E5-78B4-470F-BE28-3D9A76FF86F7}"/>
              </a:ext>
            </a:extLst>
          </p:cNvPr>
          <p:cNvSpPr txBox="1"/>
          <p:nvPr/>
        </p:nvSpPr>
        <p:spPr>
          <a:xfrm>
            <a:off x="593387" y="476655"/>
            <a:ext cx="10992256"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xmlns="" id="{CCA2D437-203F-45CE-8D4C-F7464C401A80}"/>
              </a:ext>
            </a:extLst>
          </p:cNvPr>
          <p:cNvSpPr txBox="1"/>
          <p:nvPr/>
        </p:nvSpPr>
        <p:spPr>
          <a:xfrm>
            <a:off x="593387" y="1720840"/>
            <a:ext cx="10992256" cy="3139321"/>
          </a:xfrm>
          <a:prstGeom prst="rect">
            <a:avLst/>
          </a:prstGeom>
          <a:noFill/>
        </p:spPr>
        <p:txBody>
          <a:bodyPr wrap="square">
            <a:spAutoFit/>
          </a:bodyPr>
          <a:lstStyle/>
          <a:p>
            <a:pPr marL="285750" indent="-28575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HeatingQC:</a:t>
            </a:r>
            <a:r>
              <a:rPr lang="en-US" b="0" i="0" dirty="0">
                <a:solidFill>
                  <a:srgbClr val="000000"/>
                </a:solidFill>
                <a:effectLst/>
                <a:latin typeface="Georgia" panose="02040502050405020303" pitchFamily="18" charset="0"/>
              </a:rPr>
              <a:t> Most of the houses having excellent heating quality and condition have high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KitchenQual:</a:t>
            </a:r>
            <a:r>
              <a:rPr lang="en-US" b="0" i="0" dirty="0">
                <a:solidFill>
                  <a:srgbClr val="000000"/>
                </a:solidFill>
                <a:effectLst/>
                <a:latin typeface="Georgia" panose="02040502050405020303" pitchFamily="18" charset="0"/>
              </a:rPr>
              <a:t> Houses having excellent quality of the kitchen have high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GarageQual:</a:t>
            </a:r>
            <a:r>
              <a:rPr lang="en-US" b="0" i="0" dirty="0">
                <a:solidFill>
                  <a:srgbClr val="000000"/>
                </a:solidFill>
                <a:effectLst/>
                <a:latin typeface="Georgia" panose="02040502050405020303" pitchFamily="18" charset="0"/>
              </a:rPr>
              <a:t> The sale price of the house is high for the houses having excellent garage quality.</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a:solidFill>
                  <a:srgbClr val="000000"/>
                </a:solidFill>
                <a:effectLst/>
                <a:latin typeface="Georgia" panose="02040502050405020303" pitchFamily="18" charset="0"/>
              </a:rPr>
              <a:t>SalePrice vs GarageCond:</a:t>
            </a:r>
            <a:r>
              <a:rPr lang="en-US" b="0" i="0" dirty="0">
                <a:solidFill>
                  <a:srgbClr val="000000"/>
                </a:solidFill>
                <a:effectLst/>
                <a:latin typeface="Georgia" panose="02040502050405020303" pitchFamily="18" charset="0"/>
              </a:rPr>
              <a:t> Houses having typical/average garage condition have high sale price and the houses having good garage condition also have high sales price compared to others.</a:t>
            </a:r>
          </a:p>
        </p:txBody>
      </p:sp>
    </p:spTree>
    <p:extLst>
      <p:ext uri="{BB962C8B-B14F-4D97-AF65-F5344CB8AC3E}">
        <p14:creationId xmlns:p14="http://schemas.microsoft.com/office/powerpoint/2010/main" xmlns="" val="6516426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D3F7B8E4-64BE-4E0B-A3DD-69E1CE5E36DF}"/>
              </a:ext>
            </a:extLst>
          </p:cNvPr>
          <p:cNvSpPr txBox="1"/>
          <p:nvPr/>
        </p:nvSpPr>
        <p:spPr>
          <a:xfrm>
            <a:off x="692458" y="62144"/>
            <a:ext cx="10922368" cy="584775"/>
          </a:xfrm>
          <a:prstGeom prst="rect">
            <a:avLst/>
          </a:prstGeom>
          <a:noFill/>
        </p:spPr>
        <p:txBody>
          <a:bodyPr wrap="square" rtlCol="0">
            <a:spAutoFit/>
          </a:bodyPr>
          <a:lstStyle/>
          <a:p>
            <a:r>
              <a:rPr lang="en-US" sz="3200" dirty="0">
                <a:latin typeface="Georgia" panose="02040502050405020303" pitchFamily="18" charset="0"/>
              </a:rPr>
              <a:t>Correlation Between Features and Label</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xmlns="" id="{71E049CA-0A42-4479-BC20-E851242AB6CB}"/>
              </a:ext>
            </a:extLst>
          </p:cNvPr>
          <p:cNvSpPr txBox="1"/>
          <p:nvPr/>
        </p:nvSpPr>
        <p:spPr>
          <a:xfrm>
            <a:off x="577172" y="5681709"/>
            <a:ext cx="11037653" cy="646331"/>
          </a:xfrm>
          <a:prstGeom prst="rect">
            <a:avLst/>
          </a:prstGeom>
          <a:noFill/>
        </p:spPr>
        <p:txBody>
          <a:bodyPr wrap="square" rtlCol="0">
            <a:spAutoFit/>
          </a:bodyPr>
          <a:lstStyle/>
          <a:p>
            <a:pPr marL="285750" indent="-285750" algn="just">
              <a:buFont typeface="Wingdings" panose="05000000000000000000" pitchFamily="2" charset="2"/>
              <a:buChar char="ü"/>
            </a:pPr>
            <a:r>
              <a:rPr lang="en-US" dirty="0">
                <a:latin typeface="Georgia" panose="02040502050405020303" pitchFamily="18" charset="0"/>
              </a:rPr>
              <a:t>The bar plot shows the important features that affect Sale Price positively and negatively. We can easily notice the correlation here.</a:t>
            </a:r>
            <a:endParaRPr lang="en-IN" dirty="0">
              <a:latin typeface="Georgia" panose="02040502050405020303" pitchFamily="18" charset="0"/>
            </a:endParaRPr>
          </a:p>
        </p:txBody>
      </p:sp>
      <p:pic>
        <p:nvPicPr>
          <p:cNvPr id="3" name="Picture 2">
            <a:extLst>
              <a:ext uri="{FF2B5EF4-FFF2-40B4-BE49-F238E27FC236}">
                <a16:creationId xmlns:a16="http://schemas.microsoft.com/office/drawing/2014/main" xmlns="" id="{BE73363F-D4C7-4F39-ABEC-ECDF10AF5C7A}"/>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955040"/>
            <a:ext cx="12192000" cy="572833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8720798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D6B2D65A-E572-4B9B-B50C-348231047EDC}"/>
              </a:ext>
            </a:extLst>
          </p:cNvPr>
          <p:cNvSpPr txBox="1"/>
          <p:nvPr/>
        </p:nvSpPr>
        <p:spPr>
          <a:xfrm>
            <a:off x="651754" y="116733"/>
            <a:ext cx="10953344" cy="584775"/>
          </a:xfrm>
          <a:prstGeom prst="rect">
            <a:avLst/>
          </a:prstGeom>
          <a:noFill/>
        </p:spPr>
        <p:txBody>
          <a:bodyPr wrap="square" rtlCol="0">
            <a:spAutoFit/>
          </a:bodyPr>
          <a:lstStyle/>
          <a:p>
            <a:r>
              <a:rPr lang="en-US" sz="3200" dirty="0">
                <a:latin typeface="Georgia" panose="02040502050405020303" pitchFamily="18" charset="0"/>
              </a:rPr>
              <a:t>Data Analysis Steps done</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xmlns="" id="{D7F9A406-7874-45FF-9516-8825D0A83F99}"/>
              </a:ext>
            </a:extLst>
          </p:cNvPr>
          <p:cNvSpPr txBox="1"/>
          <p:nvPr/>
        </p:nvSpPr>
        <p:spPr>
          <a:xfrm>
            <a:off x="787942" y="701508"/>
            <a:ext cx="10953344" cy="5909310"/>
          </a:xfrm>
          <a:prstGeom prst="rect">
            <a:avLst/>
          </a:prstGeom>
          <a:noFill/>
        </p:spPr>
        <p:txBody>
          <a:bodyPr wrap="square" rtlCol="0">
            <a:spAutoFit/>
          </a:bodyPr>
          <a:lstStyle/>
          <a:p>
            <a:pPr marL="285750" indent="-285750" algn="just">
              <a:buFont typeface="Wingdings" panose="05000000000000000000" pitchFamily="2" charset="2"/>
              <a:buChar char="v"/>
            </a:pPr>
            <a:r>
              <a:rPr lang="en-US" dirty="0">
                <a:latin typeface="Georgia" panose="02040502050405020303" pitchFamily="18" charset="0"/>
              </a:rPr>
              <a:t>I have treated null values by imputation techniques.</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I have done feature engineering steps like feature extraction and feature selection to improve data normality and linearity.</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Identified outliers using boxplots and removed outliers using percentile method.</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Identified skewness using distribution plots and removed skewness using power transformation method (yeo-</a:t>
            </a:r>
            <a:r>
              <a:rPr lang="en-US" dirty="0" err="1">
                <a:latin typeface="Georgia" panose="02040502050405020303" pitchFamily="18" charset="0"/>
              </a:rPr>
              <a:t>johnson</a:t>
            </a:r>
            <a:r>
              <a:rPr lang="en-US" dirty="0">
                <a:latin typeface="Georgia" panose="02040502050405020303" pitchFamily="18" charset="0"/>
              </a:rPr>
              <a:t> method).</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Encoded data using Ordinal Encoder.</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Used Pearson’s correlation coefficient to check the correlation between dependent and independent variables. To visualize the correlation I have used heatmap and bar plot.</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I have used Standard Scalarization method to scale the data.</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Handled the multicollinearity issue by finding VIF values.</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Split train and test to build machine learning models. Model building process will be shown in the further steps.</a:t>
            </a:r>
            <a:endParaRPr lang="en-IN" dirty="0">
              <a:latin typeface="Georgia" panose="02040502050405020303" pitchFamily="18" charset="0"/>
            </a:endParaRPr>
          </a:p>
        </p:txBody>
      </p:sp>
    </p:spTree>
    <p:extLst>
      <p:ext uri="{BB962C8B-B14F-4D97-AF65-F5344CB8AC3E}">
        <p14:creationId xmlns:p14="http://schemas.microsoft.com/office/powerpoint/2010/main" xmlns="" val="1689068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3DB9133-AC61-44F7-A14F-020D02D4757B}"/>
              </a:ext>
            </a:extLst>
          </p:cNvPr>
          <p:cNvSpPr txBox="1"/>
          <p:nvPr/>
        </p:nvSpPr>
        <p:spPr>
          <a:xfrm>
            <a:off x="670560" y="477520"/>
            <a:ext cx="10810240" cy="923330"/>
          </a:xfrm>
          <a:prstGeom prst="rect">
            <a:avLst/>
          </a:prstGeom>
          <a:noFill/>
        </p:spPr>
        <p:txBody>
          <a:bodyPr wrap="square" rtlCol="0">
            <a:spAutoFit/>
          </a:bodyPr>
          <a:lstStyle/>
          <a:p>
            <a:pPr algn="ctr"/>
            <a:r>
              <a:rPr lang="en-US" sz="3600" u="sng" dirty="0">
                <a:latin typeface="Georgia" panose="02040502050405020303" pitchFamily="18" charset="0"/>
              </a:rPr>
              <a:t>Problem Statement</a:t>
            </a:r>
            <a:endParaRPr lang="en-IN" sz="3600" u="sng" dirty="0">
              <a:latin typeface="Georgia" panose="02040502050405020303" pitchFamily="18" charset="0"/>
            </a:endParaRPr>
          </a:p>
          <a:p>
            <a:pPr algn="ctr"/>
            <a:endParaRPr lang="en-IN" dirty="0"/>
          </a:p>
        </p:txBody>
      </p:sp>
      <p:sp>
        <p:nvSpPr>
          <p:cNvPr id="3" name="TextBox 2">
            <a:extLst>
              <a:ext uri="{FF2B5EF4-FFF2-40B4-BE49-F238E27FC236}">
                <a16:creationId xmlns:a16="http://schemas.microsoft.com/office/drawing/2014/main" xmlns="" id="{2856B032-BF1D-4318-A7AE-04CBC39D01C2}"/>
              </a:ext>
            </a:extLst>
          </p:cNvPr>
          <p:cNvSpPr txBox="1"/>
          <p:nvPr/>
        </p:nvSpPr>
        <p:spPr>
          <a:xfrm>
            <a:off x="670560" y="1564640"/>
            <a:ext cx="10810240" cy="3693319"/>
          </a:xfrm>
          <a:prstGeom prst="rect">
            <a:avLst/>
          </a:prstGeom>
          <a:noFill/>
        </p:spPr>
        <p:txBody>
          <a:bodyPr wrap="square" rtlCol="0">
            <a:spAutoFit/>
          </a:bodyPr>
          <a:lstStyle/>
          <a:p>
            <a:pPr marL="0" indent="0" algn="just">
              <a:buNone/>
            </a:pPr>
            <a:r>
              <a:rPr lang="en-US" dirty="0">
                <a:latin typeface="Georgia" panose="02040502050405020303" pitchFamily="18" charset="0"/>
                <a:ea typeface="Microsoft Sans Serif" panose="020B0604020202020204" pitchFamily="34" charset="0"/>
                <a:cs typeface="Microsoft Sans Serif" panose="020B0604020202020204" pitchFamily="34" charset="0"/>
              </a:rPr>
              <a:t>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 </a:t>
            </a:r>
          </a:p>
          <a:p>
            <a:pPr marL="0" indent="0" algn="just">
              <a:buNone/>
            </a:pPr>
            <a:endParaRPr lang="en-US" dirty="0">
              <a:latin typeface="Georgia" panose="02040502050405020303" pitchFamily="18" charset="0"/>
              <a:ea typeface="Microsoft Sans Serif" panose="020B0604020202020204" pitchFamily="34" charset="0"/>
              <a:cs typeface="Microsoft Sans Serif" panose="020B0604020202020204" pitchFamily="34" charset="0"/>
            </a:endParaRPr>
          </a:p>
          <a:p>
            <a:pPr marL="0" indent="0" algn="just">
              <a:buNone/>
            </a:pPr>
            <a:r>
              <a:rPr lang="en-US" dirty="0">
                <a:latin typeface="Georgia" panose="02040502050405020303" pitchFamily="18" charset="0"/>
                <a:ea typeface="Microsoft Sans Serif" panose="020B0604020202020204" pitchFamily="34" charset="0"/>
                <a:cs typeface="Microsoft Sans Serif" panose="020B0604020202020204" pitchFamily="34" charset="0"/>
              </a:rPr>
              <a:t>The company is looking at prospective properties to buy houses to enter the market. You are required to build a model using Machine Learning in order to predict the actual value of the prospective properties and decide whether to invest in them or not. For this company wants to know: </a:t>
            </a:r>
          </a:p>
          <a:p>
            <a:pPr marL="0" indent="0" algn="just">
              <a:buNone/>
            </a:pPr>
            <a:endParaRPr lang="en-US" dirty="0">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Arial" panose="020B0604020202020204" pitchFamily="34" charset="0"/>
              <a:buChar char="•"/>
            </a:pPr>
            <a:r>
              <a:rPr lang="en-US" b="1" dirty="0">
                <a:latin typeface="Georgia" panose="02040502050405020303" pitchFamily="18" charset="0"/>
                <a:ea typeface="Microsoft Sans Serif" panose="020B0604020202020204" pitchFamily="34" charset="0"/>
                <a:cs typeface="Microsoft Sans Serif" panose="020B0604020202020204" pitchFamily="34" charset="0"/>
              </a:rPr>
              <a:t>Which variables are important to predict the price of variable? </a:t>
            </a:r>
          </a:p>
          <a:p>
            <a:pPr algn="just"/>
            <a:endParaRPr lang="en-US" b="1" dirty="0">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Arial" panose="020B0604020202020204" pitchFamily="34" charset="0"/>
              <a:buChar char="•"/>
            </a:pPr>
            <a:r>
              <a:rPr lang="en-US" b="1" dirty="0">
                <a:latin typeface="Georgia" panose="02040502050405020303" pitchFamily="18" charset="0"/>
                <a:ea typeface="Microsoft Sans Serif" panose="020B0604020202020204" pitchFamily="34" charset="0"/>
                <a:cs typeface="Microsoft Sans Serif" panose="020B0604020202020204" pitchFamily="34" charset="0"/>
              </a:rPr>
              <a:t>How do these variables describe the price of the house?</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a:p>
            <a:endParaRPr lang="en-IN" dirty="0"/>
          </a:p>
        </p:txBody>
      </p:sp>
    </p:spTree>
    <p:extLst>
      <p:ext uri="{BB962C8B-B14F-4D97-AF65-F5344CB8AC3E}">
        <p14:creationId xmlns:p14="http://schemas.microsoft.com/office/powerpoint/2010/main" xmlns="" val="19027493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860EE49-8536-4B6F-B2C2-991CA0416C5B}"/>
              </a:ext>
            </a:extLst>
          </p:cNvPr>
          <p:cNvSpPr txBox="1"/>
          <p:nvPr/>
        </p:nvSpPr>
        <p:spPr>
          <a:xfrm>
            <a:off x="661481" y="525294"/>
            <a:ext cx="10894979" cy="584775"/>
          </a:xfrm>
          <a:prstGeom prst="rect">
            <a:avLst/>
          </a:prstGeom>
          <a:noFill/>
        </p:spPr>
        <p:txBody>
          <a:bodyPr wrap="square" rtlCol="0">
            <a:spAutoFit/>
          </a:bodyPr>
          <a:lstStyle/>
          <a:p>
            <a:r>
              <a:rPr lang="en-US" sz="3200" dirty="0">
                <a:latin typeface="Georgia" panose="02040502050405020303" pitchFamily="18" charset="0"/>
              </a:rPr>
              <a:t>Assumptions: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xmlns="" id="{7D51A0A1-6A0A-4ED6-9C19-E607E89E09EB}"/>
              </a:ext>
            </a:extLst>
          </p:cNvPr>
          <p:cNvSpPr txBox="1"/>
          <p:nvPr/>
        </p:nvSpPr>
        <p:spPr>
          <a:xfrm>
            <a:off x="661481" y="1352145"/>
            <a:ext cx="10982528" cy="3416320"/>
          </a:xfrm>
          <a:prstGeom prst="rect">
            <a:avLst/>
          </a:prstGeom>
          <a:noFill/>
        </p:spPr>
        <p:txBody>
          <a:bodyPr wrap="square" rtlCol="0">
            <a:spAutoFit/>
          </a:bodyPr>
          <a:lstStyle/>
          <a:p>
            <a:pPr marL="285750" indent="-285750" algn="just">
              <a:buFont typeface="Wingdings" panose="05000000000000000000" pitchFamily="2" charset="2"/>
              <a:buChar char="ü"/>
            </a:pPr>
            <a:r>
              <a:rPr lang="en-US" dirty="0">
                <a:latin typeface="Georgia" panose="02040502050405020303" pitchFamily="18" charset="0"/>
              </a:rPr>
              <a:t>Firstly, from the problem statement which states that it is a Regression type problem for which we will be using Regressor algorithms to build our models and predict the sale price of the house.</a:t>
            </a:r>
          </a:p>
          <a:p>
            <a:pPr marL="285750" indent="-285750" algn="just">
              <a:buFont typeface="Wingdings" panose="05000000000000000000" pitchFamily="2" charset="2"/>
              <a:buChar char="ü"/>
            </a:pPr>
            <a:endParaRPr lang="en-US" dirty="0">
              <a:latin typeface="Georgia" panose="02040502050405020303" pitchFamily="18" charset="0"/>
            </a:endParaRPr>
          </a:p>
          <a:p>
            <a:pPr marL="285750" indent="-285750" algn="just">
              <a:buFont typeface="Wingdings" panose="05000000000000000000" pitchFamily="2" charset="2"/>
              <a:buChar char="ü"/>
            </a:pPr>
            <a:r>
              <a:rPr lang="en-US" dirty="0">
                <a:latin typeface="Georgia" panose="02040502050405020303" pitchFamily="18" charset="0"/>
              </a:rPr>
              <a:t>Secondly, based upon the analysis and visualization part we have seen some of the features having linear relation with label. So, I assumed these features helps in model building and to predict the sale price of the house. Also, these features play and important role as if someone planned to buy a house he/she can decide whether to buy house or not based on these features like environment, area, quality of the house etc.</a:t>
            </a:r>
          </a:p>
          <a:p>
            <a:pPr marL="285750" indent="-285750" algn="just">
              <a:buFont typeface="Wingdings" panose="05000000000000000000" pitchFamily="2" charset="2"/>
              <a:buChar char="ü"/>
            </a:pPr>
            <a:endParaRPr lang="en-US" dirty="0">
              <a:latin typeface="Georgia" panose="02040502050405020303" pitchFamily="18" charset="0"/>
            </a:endParaRPr>
          </a:p>
          <a:p>
            <a:pPr marL="285750" indent="-285750" algn="just">
              <a:buFont typeface="Wingdings" panose="05000000000000000000" pitchFamily="2" charset="2"/>
              <a:buChar char="ü"/>
            </a:pPr>
            <a:r>
              <a:rPr lang="en-US" dirty="0">
                <a:latin typeface="Georgia" panose="02040502050405020303" pitchFamily="18" charset="0"/>
              </a:rPr>
              <a:t>So, </a:t>
            </a:r>
            <a:r>
              <a:rPr lang="en-IN" sz="1800" dirty="0">
                <a:effectLst/>
                <a:latin typeface="Georgia" panose="02040502050405020303" pitchFamily="18" charset="0"/>
                <a:ea typeface="Calibri" panose="020F0502020204030204" pitchFamily="34" charset="0"/>
                <a:cs typeface="Times New Roman" panose="02020603050405020304" pitchFamily="18" charset="0"/>
              </a:rPr>
              <a:t>I suggest that people take into consideration the features that were deemed as most important as seen in this study might help them estimate the house price better.</a:t>
            </a:r>
          </a:p>
          <a:p>
            <a:pPr algn="just"/>
            <a:endParaRPr lang="en-US" dirty="0">
              <a:latin typeface="Georgia" panose="02040502050405020303" pitchFamily="18" charset="0"/>
            </a:endParaRPr>
          </a:p>
        </p:txBody>
      </p:sp>
    </p:spTree>
    <p:extLst>
      <p:ext uri="{BB962C8B-B14F-4D97-AF65-F5344CB8AC3E}">
        <p14:creationId xmlns:p14="http://schemas.microsoft.com/office/powerpoint/2010/main" xmlns="" val="19355849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86901D63-0D38-46DE-802D-13C8D8C7FB9D}"/>
              </a:ext>
            </a:extLst>
          </p:cNvPr>
          <p:cNvSpPr txBox="1"/>
          <p:nvPr/>
        </p:nvSpPr>
        <p:spPr>
          <a:xfrm>
            <a:off x="642026" y="573932"/>
            <a:ext cx="10875523" cy="584775"/>
          </a:xfrm>
          <a:prstGeom prst="rect">
            <a:avLst/>
          </a:prstGeom>
          <a:noFill/>
        </p:spPr>
        <p:txBody>
          <a:bodyPr wrap="square" rtlCol="0">
            <a:spAutoFit/>
          </a:bodyPr>
          <a:lstStyle/>
          <a:p>
            <a:r>
              <a:rPr lang="en-US" sz="3200" dirty="0">
                <a:latin typeface="Georgia" panose="02040502050405020303" pitchFamily="18" charset="0"/>
              </a:rPr>
              <a:t>Model Building:</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xmlns="" id="{CC11D13C-1AC8-4B3C-AB7C-FF4C6C3C8150}"/>
              </a:ext>
            </a:extLst>
          </p:cNvPr>
          <p:cNvSpPr txBox="1"/>
          <p:nvPr/>
        </p:nvSpPr>
        <p:spPr>
          <a:xfrm>
            <a:off x="758757" y="1391055"/>
            <a:ext cx="10875523" cy="6153095"/>
          </a:xfrm>
          <a:prstGeom prst="rect">
            <a:avLst/>
          </a:prstGeom>
          <a:noFill/>
        </p:spPr>
        <p:txBody>
          <a:bodyPr wrap="square" rtlCol="0">
            <a:spAutoFit/>
          </a:bodyPr>
          <a:lstStyle/>
          <a:p>
            <a:pPr marL="285750" indent="-285750" algn="just">
              <a:buFont typeface="Wingdings" panose="05000000000000000000" pitchFamily="2" charset="2"/>
              <a:buChar char="Ø"/>
            </a:pPr>
            <a:r>
              <a:rPr lang="en-IN" sz="1800" dirty="0">
                <a:effectLst/>
                <a:latin typeface="Georgia" panose="02040502050405020303" pitchFamily="18" charset="0"/>
                <a:ea typeface="Calibri" panose="020F0502020204030204" pitchFamily="34" charset="0"/>
              </a:rPr>
              <a:t>In this </a:t>
            </a:r>
            <a:r>
              <a:rPr lang="en-IN" dirty="0">
                <a:latin typeface="Georgia" panose="02040502050405020303" pitchFamily="18" charset="0"/>
                <a:ea typeface="Calibri" panose="020F0502020204030204" pitchFamily="34" charset="0"/>
              </a:rPr>
              <a:t>dataset, </a:t>
            </a:r>
            <a:r>
              <a:rPr lang="en-IN" sz="1800" dirty="0">
                <a:effectLst/>
                <a:latin typeface="Georgia" panose="02040502050405020303" pitchFamily="18" charset="0"/>
                <a:ea typeface="Calibri" panose="020F0502020204030204" pitchFamily="34" charset="0"/>
              </a:rPr>
              <a:t>SalePrice is </a:t>
            </a:r>
            <a:r>
              <a:rPr lang="en-IN" dirty="0">
                <a:latin typeface="Georgia" panose="02040502050405020303" pitchFamily="18" charset="0"/>
                <a:ea typeface="Calibri" panose="020F0502020204030204" pitchFamily="34" charset="0"/>
              </a:rPr>
              <a:t>the</a:t>
            </a:r>
            <a:r>
              <a:rPr lang="en-IN" sz="1800" dirty="0">
                <a:effectLst/>
                <a:latin typeface="Georgia" panose="02040502050405020303" pitchFamily="18" charset="0"/>
                <a:ea typeface="Calibri" panose="020F0502020204030204" pitchFamily="34" charset="0"/>
              </a:rPr>
              <a:t> target variable which is continuous in nature, from this I can conclude that it is a regression type problem hence </a:t>
            </a:r>
            <a:r>
              <a:rPr lang="en-IN" dirty="0">
                <a:latin typeface="Georgia" panose="02040502050405020303" pitchFamily="18" charset="0"/>
                <a:ea typeface="Calibri" panose="020F0502020204030204" pitchFamily="34" charset="0"/>
              </a:rPr>
              <a:t>using the </a:t>
            </a:r>
            <a:r>
              <a:rPr lang="en-IN" sz="1800" dirty="0">
                <a:effectLst/>
                <a:latin typeface="Georgia" panose="02040502050405020303" pitchFamily="18" charset="0"/>
                <a:ea typeface="Calibri" panose="020F0502020204030204" pitchFamily="34" charset="0"/>
              </a:rPr>
              <a:t>following regression algorithms to predict the sale price of the house. </a:t>
            </a:r>
          </a:p>
          <a:p>
            <a:pPr marL="285750" indent="-285750" algn="just">
              <a:buFont typeface="Wingdings" panose="05000000000000000000" pitchFamily="2" charset="2"/>
              <a:buChar char="Ø"/>
            </a:pPr>
            <a:r>
              <a:rPr lang="en-IN" sz="1800" dirty="0">
                <a:effectLst/>
                <a:latin typeface="Georgia" panose="02040502050405020303" pitchFamily="18" charset="0"/>
                <a:ea typeface="Calibri" panose="020F0502020204030204" pitchFamily="34" charset="0"/>
              </a:rPr>
              <a:t>After the pre-processing and data cleaning </a:t>
            </a:r>
            <a:r>
              <a:rPr lang="en-IN" dirty="0">
                <a:latin typeface="Georgia" panose="02040502050405020303" pitchFamily="18" charset="0"/>
                <a:ea typeface="Calibri" panose="020F0502020204030204" pitchFamily="34" charset="0"/>
              </a:rPr>
              <a:t>there are </a:t>
            </a:r>
            <a:r>
              <a:rPr lang="en-IN" sz="1800" dirty="0">
                <a:effectLst/>
                <a:latin typeface="Georgia" panose="02040502050405020303" pitchFamily="18" charset="0"/>
                <a:ea typeface="Calibri" panose="020F0502020204030204" pitchFamily="34" charset="0"/>
              </a:rPr>
              <a:t>66 columns left including target which are used as features for prediction.</a:t>
            </a:r>
          </a:p>
          <a:p>
            <a:pPr marL="285750" indent="-285750" algn="just">
              <a:buFont typeface="Wingdings" panose="05000000000000000000" pitchFamily="2" charset="2"/>
              <a:buChar char="Ø"/>
            </a:pPr>
            <a:r>
              <a:rPr lang="en-IN" dirty="0">
                <a:latin typeface="Georgia" panose="02040502050405020303" pitchFamily="18" charset="0"/>
                <a:ea typeface="Calibri" panose="020F0502020204030204" pitchFamily="34" charset="0"/>
              </a:rPr>
              <a:t>We will be using the following </a:t>
            </a:r>
            <a:r>
              <a:rPr lang="en-IN" b="1" dirty="0">
                <a:latin typeface="Georgia" panose="02040502050405020303" pitchFamily="18" charset="0"/>
                <a:ea typeface="Calibri" panose="020F0502020204030204" pitchFamily="34" charset="0"/>
              </a:rPr>
              <a:t>Regression Algorithms, Regularization and Ensemble Techniques</a:t>
            </a:r>
            <a:r>
              <a:rPr lang="en-IN" dirty="0">
                <a:latin typeface="Georgia" panose="02040502050405020303" pitchFamily="18" charset="0"/>
                <a:ea typeface="Calibri" panose="020F0502020204030204" pitchFamily="34" charset="0"/>
              </a:rPr>
              <a:t> for this dataset.</a:t>
            </a:r>
            <a:endParaRPr lang="en-IN" sz="1800" dirty="0">
              <a:effectLst/>
              <a:latin typeface="Georgia" panose="02040502050405020303" pitchFamily="18" charset="0"/>
              <a:ea typeface="Calibri" panose="020F0502020204030204" pitchFamily="34" charset="0"/>
            </a:endParaRPr>
          </a:p>
          <a:p>
            <a:pPr algn="just"/>
            <a:endParaRPr lang="en-IN" dirty="0">
              <a:latin typeface="Georgia" panose="02040502050405020303" pitchFamily="18" charset="0"/>
            </a:endParaRPr>
          </a:p>
          <a:p>
            <a:pPr marL="857250" lvl="1" indent="-400050" algn="just">
              <a:lnSpc>
                <a:spcPct val="107000"/>
              </a:lnSpc>
              <a:buFont typeface="+mj-lt"/>
              <a:buAutoNum type="romanLcPeriod"/>
            </a:pPr>
            <a:r>
              <a:rPr lang="en-IN" b="1" dirty="0">
                <a:effectLst/>
                <a:latin typeface="Georgia" panose="02040502050405020303" pitchFamily="18" charset="0"/>
                <a:ea typeface="Calibri" panose="020F0502020204030204" pitchFamily="34" charset="0"/>
                <a:cs typeface="Calibri" panose="020F0502020204030204" pitchFamily="34" charset="0"/>
              </a:rPr>
              <a:t>Linear Regression</a:t>
            </a:r>
            <a:endParaRPr lang="en-IN" b="1"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b="1" dirty="0">
                <a:effectLst/>
                <a:latin typeface="Georgia" panose="02040502050405020303" pitchFamily="18" charset="0"/>
                <a:ea typeface="Calibri" panose="020F0502020204030204" pitchFamily="34" charset="0"/>
                <a:cs typeface="Calibri" panose="020F0502020204030204" pitchFamily="34" charset="0"/>
              </a:rPr>
              <a:t>Lasso Regressor</a:t>
            </a:r>
            <a:endParaRPr lang="en-IN" b="1"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b="1" dirty="0">
                <a:effectLst/>
                <a:latin typeface="Georgia" panose="02040502050405020303" pitchFamily="18" charset="0"/>
                <a:ea typeface="Calibri" panose="020F0502020204030204" pitchFamily="34" charset="0"/>
                <a:cs typeface="Calibri" panose="020F0502020204030204" pitchFamily="34" charset="0"/>
              </a:rPr>
              <a:t>Ridge Regressor</a:t>
            </a:r>
            <a:endParaRPr lang="en-IN" b="1"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b="1" dirty="0">
                <a:effectLst/>
                <a:latin typeface="Georgia" panose="02040502050405020303" pitchFamily="18" charset="0"/>
                <a:ea typeface="Calibri" panose="020F0502020204030204" pitchFamily="34" charset="0"/>
                <a:cs typeface="Calibri" panose="020F0502020204030204" pitchFamily="34" charset="0"/>
              </a:rPr>
              <a:t>Random Forest Regressor</a:t>
            </a:r>
            <a:endParaRPr lang="en-IN" b="1"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b="1" dirty="0">
                <a:effectLst/>
                <a:latin typeface="Georgia" panose="02040502050405020303" pitchFamily="18" charset="0"/>
                <a:ea typeface="Calibri" panose="020F0502020204030204" pitchFamily="34" charset="0"/>
                <a:cs typeface="Calibri" panose="020F0502020204030204" pitchFamily="34" charset="0"/>
              </a:rPr>
              <a:t>Extra Trees Regressor</a:t>
            </a:r>
            <a:endParaRPr lang="en-IN" b="1"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b="1" dirty="0">
                <a:effectLst/>
                <a:latin typeface="Georgia" panose="02040502050405020303" pitchFamily="18" charset="0"/>
                <a:ea typeface="Calibri" panose="020F0502020204030204" pitchFamily="34" charset="0"/>
                <a:cs typeface="Calibri" panose="020F0502020204030204" pitchFamily="34" charset="0"/>
              </a:rPr>
              <a:t>Gradient Boosting Regressor</a:t>
            </a:r>
            <a:endParaRPr lang="en-IN" b="1"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b="1" dirty="0">
                <a:effectLst/>
                <a:latin typeface="Georgia" panose="02040502050405020303" pitchFamily="18" charset="0"/>
                <a:ea typeface="Calibri" panose="020F0502020204030204" pitchFamily="34" charset="0"/>
                <a:cs typeface="Calibri" panose="020F0502020204030204" pitchFamily="34" charset="0"/>
              </a:rPr>
              <a:t>Extreme Gradient Boosting Regressor (XGB)</a:t>
            </a:r>
            <a:endParaRPr lang="en-IN" b="1"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spcAft>
                <a:spcPts val="800"/>
              </a:spcAft>
              <a:buFont typeface="+mj-lt"/>
              <a:buAutoNum type="romanLcPeriod"/>
            </a:pPr>
            <a:r>
              <a:rPr lang="en-IN" b="1" dirty="0">
                <a:effectLst/>
                <a:latin typeface="Georgia" panose="02040502050405020303" pitchFamily="18" charset="0"/>
                <a:ea typeface="Calibri" panose="020F0502020204030204" pitchFamily="34" charset="0"/>
                <a:cs typeface="Calibri" panose="020F0502020204030204" pitchFamily="34" charset="0"/>
              </a:rPr>
              <a:t>Bagging Regressor</a:t>
            </a:r>
            <a:endParaRPr lang="en-IN" b="1" dirty="0">
              <a:effectLst/>
              <a:latin typeface="Georgia" panose="02040502050405020303" pitchFamily="18"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Ø"/>
            </a:pPr>
            <a:r>
              <a:rPr lang="en-IN" sz="1800" dirty="0">
                <a:effectLst/>
                <a:latin typeface="Georgia" panose="02040502050405020303" pitchFamily="18" charset="0"/>
                <a:ea typeface="Calibri" panose="020F0502020204030204" pitchFamily="34" charset="0"/>
                <a:cs typeface="Times New Roman" panose="02020603050405020304" pitchFamily="18" charset="0"/>
              </a:rPr>
              <a:t>  Found the best random state and maximum R2 score and then created train test split to build the above models.</a:t>
            </a:r>
          </a:p>
          <a:p>
            <a:pPr>
              <a:lnSpc>
                <a:spcPct val="107000"/>
              </a:lnSpc>
              <a:spcAft>
                <a:spcPts val="800"/>
              </a:spcAft>
            </a:pP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xmlns="" val="2246714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BC7A272-6FA3-4B1F-A2BA-AE5ECD6964E9}"/>
              </a:ext>
            </a:extLst>
          </p:cNvPr>
          <p:cNvSpPr txBox="1"/>
          <p:nvPr/>
        </p:nvSpPr>
        <p:spPr>
          <a:xfrm>
            <a:off x="865761" y="89463"/>
            <a:ext cx="10661515" cy="584775"/>
          </a:xfrm>
          <a:prstGeom prst="rect">
            <a:avLst/>
          </a:prstGeom>
          <a:noFill/>
        </p:spPr>
        <p:txBody>
          <a:bodyPr wrap="square" rtlCol="0">
            <a:spAutoFit/>
          </a:bodyPr>
          <a:lstStyle/>
          <a:p>
            <a:r>
              <a:rPr lang="en-US" sz="3200" dirty="0">
                <a:latin typeface="Georgia" panose="02040502050405020303" pitchFamily="18" charset="0"/>
              </a:rPr>
              <a:t>		</a:t>
            </a:r>
            <a:r>
              <a:rPr lang="en-US" sz="3200" b="1" dirty="0">
                <a:latin typeface="Georgia" panose="02040502050405020303" pitchFamily="18" charset="0"/>
              </a:rPr>
              <a:t>Linear Regression</a:t>
            </a:r>
            <a:endParaRPr lang="en-IN" sz="3200" b="1" dirty="0">
              <a:latin typeface="Georgia" panose="02040502050405020303" pitchFamily="18" charset="0"/>
            </a:endParaRPr>
          </a:p>
        </p:txBody>
      </p:sp>
      <p:pic>
        <p:nvPicPr>
          <p:cNvPr id="6" name="Picture 5">
            <a:extLst>
              <a:ext uri="{FF2B5EF4-FFF2-40B4-BE49-F238E27FC236}">
                <a16:creationId xmlns:a16="http://schemas.microsoft.com/office/drawing/2014/main" xmlns="" id="{3A7E83BB-81A5-4A30-BFDA-7FD2F7D7A35F}"/>
              </a:ext>
            </a:extLst>
          </p:cNvPr>
          <p:cNvPicPr>
            <a:picLocks noChangeAspect="1"/>
          </p:cNvPicPr>
          <p:nvPr/>
        </p:nvPicPr>
        <p:blipFill>
          <a:blip r:embed="rId2" cstate="print"/>
          <a:stretch>
            <a:fillRect/>
          </a:stretch>
        </p:blipFill>
        <p:spPr>
          <a:xfrm>
            <a:off x="323850" y="817113"/>
            <a:ext cx="11501437" cy="4454813"/>
          </a:xfrm>
          <a:prstGeom prst="rect">
            <a:avLst/>
          </a:prstGeom>
        </p:spPr>
      </p:pic>
      <p:sp>
        <p:nvSpPr>
          <p:cNvPr id="9" name="TextBox 8">
            <a:extLst>
              <a:ext uri="{FF2B5EF4-FFF2-40B4-BE49-F238E27FC236}">
                <a16:creationId xmlns:a16="http://schemas.microsoft.com/office/drawing/2014/main" xmlns="" id="{10332143-DA15-484D-BBA4-EE525DDF2E5A}"/>
              </a:ext>
            </a:extLst>
          </p:cNvPr>
          <p:cNvSpPr txBox="1"/>
          <p:nvPr/>
        </p:nvSpPr>
        <p:spPr>
          <a:xfrm>
            <a:off x="504825" y="5505450"/>
            <a:ext cx="9991725" cy="1200329"/>
          </a:xfrm>
          <a:prstGeom prst="rect">
            <a:avLst/>
          </a:prstGeom>
          <a:noFill/>
        </p:spPr>
        <p:txBody>
          <a:bodyPr wrap="square" rtlCol="0">
            <a:spAutoFit/>
          </a:bodyPr>
          <a:lstStyle/>
          <a:p>
            <a:pPr marL="285750" indent="-285750">
              <a:buFont typeface="Wingdings" panose="05000000000000000000" pitchFamily="2" charset="2"/>
              <a:buChar char="q"/>
            </a:pPr>
            <a:r>
              <a:rPr lang="en-US" b="1" dirty="0"/>
              <a:t>Created Linear Regression model and calculated the R2 score, mean absolute error, mean squared error and root mean squared error.</a:t>
            </a:r>
          </a:p>
          <a:p>
            <a:pPr marL="285750" indent="-285750">
              <a:buFont typeface="Wingdings" panose="05000000000000000000" pitchFamily="2" charset="2"/>
              <a:buChar char="q"/>
            </a:pPr>
            <a:r>
              <a:rPr lang="en-US" b="1" dirty="0"/>
              <a:t>Also checked the cross validation score and the difference between R2 score and cross validation score.</a:t>
            </a:r>
          </a:p>
        </p:txBody>
      </p:sp>
    </p:spTree>
    <p:extLst>
      <p:ext uri="{BB962C8B-B14F-4D97-AF65-F5344CB8AC3E}">
        <p14:creationId xmlns:p14="http://schemas.microsoft.com/office/powerpoint/2010/main" xmlns="" val="17739811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C88252AF-657E-466E-BD4B-9E343F74F33E}"/>
              </a:ext>
            </a:extLst>
          </p:cNvPr>
          <p:cNvPicPr>
            <a:picLocks noChangeAspect="1"/>
          </p:cNvPicPr>
          <p:nvPr/>
        </p:nvPicPr>
        <p:blipFill>
          <a:blip r:embed="rId2" cstate="print"/>
          <a:stretch>
            <a:fillRect/>
          </a:stretch>
        </p:blipFill>
        <p:spPr>
          <a:xfrm>
            <a:off x="185737" y="2952750"/>
            <a:ext cx="5095875" cy="4114800"/>
          </a:xfrm>
          <a:prstGeom prst="rect">
            <a:avLst/>
          </a:prstGeom>
        </p:spPr>
      </p:pic>
      <p:sp>
        <p:nvSpPr>
          <p:cNvPr id="5" name="TextBox 4">
            <a:extLst>
              <a:ext uri="{FF2B5EF4-FFF2-40B4-BE49-F238E27FC236}">
                <a16:creationId xmlns:a16="http://schemas.microsoft.com/office/drawing/2014/main" xmlns="" id="{22926290-2987-4375-B997-7AAC05C76020}"/>
              </a:ext>
            </a:extLst>
          </p:cNvPr>
          <p:cNvSpPr txBox="1"/>
          <p:nvPr/>
        </p:nvSpPr>
        <p:spPr>
          <a:xfrm>
            <a:off x="6905630" y="2952750"/>
            <a:ext cx="4200525" cy="3416320"/>
          </a:xfrm>
          <a:prstGeom prst="rect">
            <a:avLst/>
          </a:prstGeom>
          <a:noFill/>
        </p:spPr>
        <p:txBody>
          <a:bodyPr wrap="square" rtlCol="0">
            <a:spAutoFit/>
          </a:bodyPr>
          <a:lstStyle/>
          <a:p>
            <a:pPr marL="285750" indent="-285750">
              <a:buFont typeface="Wingdings" panose="05000000000000000000" pitchFamily="2" charset="2"/>
              <a:buChar char="q"/>
            </a:pPr>
            <a:r>
              <a:rPr lang="en-US" b="1" dirty="0"/>
              <a:t>The R2 score using Linear Regression model is 84.71% and the cross validation is 79.67%.</a:t>
            </a:r>
          </a:p>
          <a:p>
            <a:pPr marL="285750" indent="-285750">
              <a:buFont typeface="Wingdings" panose="05000000000000000000" pitchFamily="2" charset="2"/>
              <a:buChar char="q"/>
            </a:pPr>
            <a:endParaRPr lang="en-US" b="1" dirty="0"/>
          </a:p>
          <a:p>
            <a:pPr marL="285750" indent="-285750">
              <a:buFont typeface="Wingdings" panose="05000000000000000000" pitchFamily="2" charset="2"/>
              <a:buChar char="q"/>
            </a:pPr>
            <a:r>
              <a:rPr lang="en-US" b="1" dirty="0"/>
              <a:t>The difference between R2 score and cross validation score is 0.05. </a:t>
            </a:r>
            <a:r>
              <a:rPr lang="en-IN" b="1" dirty="0">
                <a:solidFill>
                  <a:srgbClr val="000000"/>
                </a:solidFill>
                <a:effectLst/>
                <a:ea typeface="Calibri" panose="020F0502020204030204" pitchFamily="34" charset="0"/>
              </a:rPr>
              <a:t>From the reg plot we can observe the sales price of the house. </a:t>
            </a:r>
          </a:p>
          <a:p>
            <a:pPr marL="285750" indent="-285750">
              <a:buFont typeface="Wingdings" panose="05000000000000000000" pitchFamily="2" charset="2"/>
              <a:buChar char="q"/>
            </a:pPr>
            <a:endParaRPr lang="en-IN" b="1" dirty="0">
              <a:solidFill>
                <a:srgbClr val="000000"/>
              </a:solidFill>
              <a:ea typeface="Calibri" panose="020F0502020204030204" pitchFamily="34" charset="0"/>
            </a:endParaRPr>
          </a:p>
          <a:p>
            <a:pPr marL="285750" indent="-285750">
              <a:buFont typeface="Wingdings" panose="05000000000000000000" pitchFamily="2" charset="2"/>
              <a:buChar char="q"/>
            </a:pPr>
            <a:r>
              <a:rPr lang="en-IN" b="1" dirty="0">
                <a:solidFill>
                  <a:srgbClr val="000000"/>
                </a:solidFill>
                <a:effectLst/>
                <a:ea typeface="Calibri" panose="020F0502020204030204" pitchFamily="34" charset="0"/>
              </a:rPr>
              <a:t>The best fit line shows there is strong linear relation between test data of trained model and predicted values.</a:t>
            </a:r>
            <a:r>
              <a:rPr lang="en-US" b="1" dirty="0"/>
              <a:t> </a:t>
            </a:r>
          </a:p>
        </p:txBody>
      </p:sp>
      <p:sp>
        <p:nvSpPr>
          <p:cNvPr id="6" name="TextBox 5">
            <a:extLst>
              <a:ext uri="{FF2B5EF4-FFF2-40B4-BE49-F238E27FC236}">
                <a16:creationId xmlns:a16="http://schemas.microsoft.com/office/drawing/2014/main" xmlns="" id="{795AF5A2-455B-4D10-8730-7B6BE804C22C}"/>
              </a:ext>
            </a:extLst>
          </p:cNvPr>
          <p:cNvSpPr txBox="1"/>
          <p:nvPr/>
        </p:nvSpPr>
        <p:spPr>
          <a:xfrm>
            <a:off x="2219325" y="114300"/>
            <a:ext cx="4981575" cy="584775"/>
          </a:xfrm>
          <a:prstGeom prst="rect">
            <a:avLst/>
          </a:prstGeom>
          <a:noFill/>
        </p:spPr>
        <p:txBody>
          <a:bodyPr wrap="square" rtlCol="0">
            <a:spAutoFit/>
          </a:bodyPr>
          <a:lstStyle/>
          <a:p>
            <a:r>
              <a:rPr lang="en-US" sz="3200" b="1" dirty="0">
                <a:latin typeface="Georgia" panose="02040502050405020303" pitchFamily="18" charset="0"/>
              </a:rPr>
              <a:t>Linear Regression</a:t>
            </a:r>
          </a:p>
        </p:txBody>
      </p:sp>
      <p:pic>
        <p:nvPicPr>
          <p:cNvPr id="8" name="Picture 7">
            <a:extLst>
              <a:ext uri="{FF2B5EF4-FFF2-40B4-BE49-F238E27FC236}">
                <a16:creationId xmlns:a16="http://schemas.microsoft.com/office/drawing/2014/main" xmlns="" id="{339377D3-B974-4AB8-969D-A4DFAD21BC00}"/>
              </a:ext>
            </a:extLst>
          </p:cNvPr>
          <p:cNvPicPr>
            <a:picLocks noChangeAspect="1"/>
          </p:cNvPicPr>
          <p:nvPr/>
        </p:nvPicPr>
        <p:blipFill>
          <a:blip r:embed="rId3" cstate="print"/>
          <a:stretch>
            <a:fillRect/>
          </a:stretch>
        </p:blipFill>
        <p:spPr>
          <a:xfrm>
            <a:off x="185737" y="792450"/>
            <a:ext cx="8924925" cy="2066925"/>
          </a:xfrm>
          <a:prstGeom prst="rect">
            <a:avLst/>
          </a:prstGeom>
        </p:spPr>
      </p:pic>
    </p:spTree>
    <p:extLst>
      <p:ext uri="{BB962C8B-B14F-4D97-AF65-F5344CB8AC3E}">
        <p14:creationId xmlns:p14="http://schemas.microsoft.com/office/powerpoint/2010/main" xmlns="" val="42480444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AED8CA0B-D111-4842-B650-F050DFA5E6BD}"/>
              </a:ext>
            </a:extLst>
          </p:cNvPr>
          <p:cNvSpPr txBox="1"/>
          <p:nvPr/>
        </p:nvSpPr>
        <p:spPr>
          <a:xfrm>
            <a:off x="710118" y="165371"/>
            <a:ext cx="10865797" cy="584775"/>
          </a:xfrm>
          <a:prstGeom prst="rect">
            <a:avLst/>
          </a:prstGeom>
          <a:noFill/>
        </p:spPr>
        <p:txBody>
          <a:bodyPr wrap="square" rtlCol="0">
            <a:spAutoFit/>
          </a:bodyPr>
          <a:lstStyle/>
          <a:p>
            <a:r>
              <a:rPr lang="en-IN" sz="3200" b="1" dirty="0">
                <a:latin typeface="Georgia" panose="02040502050405020303" pitchFamily="18" charset="0"/>
              </a:rPr>
              <a:t>Bagging Regressor</a:t>
            </a:r>
          </a:p>
        </p:txBody>
      </p:sp>
      <p:pic>
        <p:nvPicPr>
          <p:cNvPr id="4" name="Picture 3">
            <a:extLst>
              <a:ext uri="{FF2B5EF4-FFF2-40B4-BE49-F238E27FC236}">
                <a16:creationId xmlns:a16="http://schemas.microsoft.com/office/drawing/2014/main" xmlns="" id="{A56AA0E4-E7C9-40FF-977F-7305C4E3DCFD}"/>
              </a:ext>
            </a:extLst>
          </p:cNvPr>
          <p:cNvPicPr>
            <a:picLocks noChangeAspect="1"/>
          </p:cNvPicPr>
          <p:nvPr/>
        </p:nvPicPr>
        <p:blipFill>
          <a:blip r:embed="rId2" cstate="print"/>
          <a:stretch>
            <a:fillRect/>
          </a:stretch>
        </p:blipFill>
        <p:spPr>
          <a:xfrm>
            <a:off x="52387" y="821159"/>
            <a:ext cx="12087225" cy="4646191"/>
          </a:xfrm>
          <a:prstGeom prst="rect">
            <a:avLst/>
          </a:prstGeom>
        </p:spPr>
      </p:pic>
      <p:sp>
        <p:nvSpPr>
          <p:cNvPr id="6" name="TextBox 5">
            <a:extLst>
              <a:ext uri="{FF2B5EF4-FFF2-40B4-BE49-F238E27FC236}">
                <a16:creationId xmlns:a16="http://schemas.microsoft.com/office/drawing/2014/main" xmlns="" id="{D73FF1C3-80C5-46FE-BDEF-8BDEDB72E0C3}"/>
              </a:ext>
            </a:extLst>
          </p:cNvPr>
          <p:cNvSpPr txBox="1"/>
          <p:nvPr/>
        </p:nvSpPr>
        <p:spPr>
          <a:xfrm>
            <a:off x="276225" y="5657850"/>
            <a:ext cx="11153775" cy="1200329"/>
          </a:xfrm>
          <a:prstGeom prst="rect">
            <a:avLst/>
          </a:prstGeom>
          <a:noFill/>
        </p:spPr>
        <p:txBody>
          <a:bodyPr wrap="square" rtlCol="0">
            <a:spAutoFit/>
          </a:bodyPr>
          <a:lstStyle/>
          <a:p>
            <a:pPr marL="285750" indent="-285750">
              <a:buFont typeface="Wingdings" panose="05000000000000000000" pitchFamily="2" charset="2"/>
              <a:buChar char="q"/>
            </a:pPr>
            <a:r>
              <a:rPr lang="en-US" b="1" dirty="0"/>
              <a:t>Created Bagging Regressor model and calculated the R2 score, mean absolute error, mean squared error and root mean squared error.</a:t>
            </a:r>
          </a:p>
          <a:p>
            <a:pPr marL="285750" indent="-285750">
              <a:buFont typeface="Wingdings" panose="05000000000000000000" pitchFamily="2" charset="2"/>
              <a:buChar char="q"/>
            </a:pPr>
            <a:r>
              <a:rPr lang="en-US" b="1" dirty="0"/>
              <a:t>Also checked the cross validation score and the difference between R2 score and cross validation score.</a:t>
            </a:r>
          </a:p>
          <a:p>
            <a:endParaRPr lang="en-US" dirty="0"/>
          </a:p>
        </p:txBody>
      </p:sp>
    </p:spTree>
    <p:extLst>
      <p:ext uri="{BB962C8B-B14F-4D97-AF65-F5344CB8AC3E}">
        <p14:creationId xmlns:p14="http://schemas.microsoft.com/office/powerpoint/2010/main" xmlns="" val="5532310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05E8B012-2D22-4199-93D1-D92549AE228D}"/>
              </a:ext>
            </a:extLst>
          </p:cNvPr>
          <p:cNvSpPr txBox="1"/>
          <p:nvPr/>
        </p:nvSpPr>
        <p:spPr>
          <a:xfrm>
            <a:off x="1343025" y="421601"/>
            <a:ext cx="6372225" cy="861774"/>
          </a:xfrm>
          <a:prstGeom prst="rect">
            <a:avLst/>
          </a:prstGeom>
          <a:noFill/>
        </p:spPr>
        <p:txBody>
          <a:bodyPr wrap="square" rtlCol="0">
            <a:spAutoFit/>
          </a:bodyPr>
          <a:lstStyle/>
          <a:p>
            <a:r>
              <a:rPr lang="en-IN" sz="3200" b="1" dirty="0">
                <a:latin typeface="Georgia" panose="02040502050405020303" pitchFamily="18" charset="0"/>
              </a:rPr>
              <a:t>Bagging Regressor</a:t>
            </a:r>
          </a:p>
          <a:p>
            <a:endParaRPr lang="en-US" dirty="0"/>
          </a:p>
        </p:txBody>
      </p:sp>
      <p:pic>
        <p:nvPicPr>
          <p:cNvPr id="5" name="Picture 4">
            <a:extLst>
              <a:ext uri="{FF2B5EF4-FFF2-40B4-BE49-F238E27FC236}">
                <a16:creationId xmlns:a16="http://schemas.microsoft.com/office/drawing/2014/main" xmlns="" id="{3A987A49-5DA2-4F3F-A2F4-5F92642C6742}"/>
              </a:ext>
            </a:extLst>
          </p:cNvPr>
          <p:cNvPicPr>
            <a:picLocks noChangeAspect="1"/>
          </p:cNvPicPr>
          <p:nvPr/>
        </p:nvPicPr>
        <p:blipFill>
          <a:blip r:embed="rId2" cstate="print"/>
          <a:stretch>
            <a:fillRect/>
          </a:stretch>
        </p:blipFill>
        <p:spPr>
          <a:xfrm>
            <a:off x="238125" y="3095626"/>
            <a:ext cx="5562600" cy="3762375"/>
          </a:xfrm>
          <a:prstGeom prst="rect">
            <a:avLst/>
          </a:prstGeom>
        </p:spPr>
      </p:pic>
      <p:sp>
        <p:nvSpPr>
          <p:cNvPr id="7" name="TextBox 6">
            <a:extLst>
              <a:ext uri="{FF2B5EF4-FFF2-40B4-BE49-F238E27FC236}">
                <a16:creationId xmlns:a16="http://schemas.microsoft.com/office/drawing/2014/main" xmlns="" id="{7398A91E-0C94-4B85-81C0-33C475536452}"/>
              </a:ext>
            </a:extLst>
          </p:cNvPr>
          <p:cNvSpPr txBox="1"/>
          <p:nvPr/>
        </p:nvSpPr>
        <p:spPr>
          <a:xfrm>
            <a:off x="7172324" y="3257550"/>
            <a:ext cx="4067175" cy="3693319"/>
          </a:xfrm>
          <a:prstGeom prst="rect">
            <a:avLst/>
          </a:prstGeom>
          <a:noFill/>
        </p:spPr>
        <p:txBody>
          <a:bodyPr wrap="square" rtlCol="0">
            <a:spAutoFit/>
          </a:bodyPr>
          <a:lstStyle/>
          <a:p>
            <a:pPr marL="285750" indent="-285750">
              <a:buFont typeface="Wingdings" panose="05000000000000000000" pitchFamily="2" charset="2"/>
              <a:buChar char="q"/>
            </a:pPr>
            <a:r>
              <a:rPr lang="en-US" b="1" dirty="0"/>
              <a:t>The R2 score using Bagging Regressor model is 87.51% and the cross validation is 83.89%.</a:t>
            </a:r>
          </a:p>
          <a:p>
            <a:pPr marL="285750" indent="-285750">
              <a:buFont typeface="Wingdings" panose="05000000000000000000" pitchFamily="2" charset="2"/>
              <a:buChar char="q"/>
            </a:pPr>
            <a:endParaRPr lang="en-US" b="1" dirty="0"/>
          </a:p>
          <a:p>
            <a:pPr marL="285750" indent="-285750">
              <a:buFont typeface="Wingdings" panose="05000000000000000000" pitchFamily="2" charset="2"/>
              <a:buChar char="q"/>
            </a:pPr>
            <a:r>
              <a:rPr lang="en-US" b="1" dirty="0"/>
              <a:t>The difference between R2 score and cross validation score is 0.03. </a:t>
            </a:r>
            <a:r>
              <a:rPr lang="en-IN" b="1" dirty="0">
                <a:solidFill>
                  <a:srgbClr val="000000"/>
                </a:solidFill>
                <a:effectLst/>
                <a:ea typeface="Calibri" panose="020F0502020204030204" pitchFamily="34" charset="0"/>
              </a:rPr>
              <a:t>From the reg plot we can observe the sales price of the house. </a:t>
            </a:r>
          </a:p>
          <a:p>
            <a:pPr marL="285750" indent="-285750">
              <a:buFont typeface="Wingdings" panose="05000000000000000000" pitchFamily="2" charset="2"/>
              <a:buChar char="q"/>
            </a:pPr>
            <a:endParaRPr lang="en-IN" b="1" dirty="0">
              <a:solidFill>
                <a:srgbClr val="000000"/>
              </a:solidFill>
              <a:ea typeface="Calibri" panose="020F0502020204030204" pitchFamily="34" charset="0"/>
            </a:endParaRPr>
          </a:p>
          <a:p>
            <a:pPr marL="285750" indent="-285750">
              <a:buFont typeface="Wingdings" panose="05000000000000000000" pitchFamily="2" charset="2"/>
              <a:buChar char="q"/>
            </a:pPr>
            <a:r>
              <a:rPr lang="en-IN" b="1" dirty="0">
                <a:solidFill>
                  <a:srgbClr val="000000"/>
                </a:solidFill>
                <a:effectLst/>
                <a:ea typeface="Calibri" panose="020F0502020204030204" pitchFamily="34" charset="0"/>
              </a:rPr>
              <a:t>The best fit line shows there is strong linear relation between test data of trained model and predicted values.</a:t>
            </a:r>
            <a:r>
              <a:rPr lang="en-US" b="1" dirty="0"/>
              <a:t> </a:t>
            </a:r>
          </a:p>
          <a:p>
            <a:endParaRPr lang="en-US" dirty="0"/>
          </a:p>
        </p:txBody>
      </p:sp>
      <p:pic>
        <p:nvPicPr>
          <p:cNvPr id="9" name="Picture 8">
            <a:extLst>
              <a:ext uri="{FF2B5EF4-FFF2-40B4-BE49-F238E27FC236}">
                <a16:creationId xmlns:a16="http://schemas.microsoft.com/office/drawing/2014/main" xmlns="" id="{7A10F03E-C72F-433D-9383-F7A04E071D04}"/>
              </a:ext>
            </a:extLst>
          </p:cNvPr>
          <p:cNvPicPr>
            <a:picLocks noChangeAspect="1"/>
          </p:cNvPicPr>
          <p:nvPr/>
        </p:nvPicPr>
        <p:blipFill>
          <a:blip r:embed="rId3" cstate="print"/>
          <a:stretch>
            <a:fillRect/>
          </a:stretch>
        </p:blipFill>
        <p:spPr>
          <a:xfrm>
            <a:off x="238125" y="1076325"/>
            <a:ext cx="8867775" cy="1771650"/>
          </a:xfrm>
          <a:prstGeom prst="rect">
            <a:avLst/>
          </a:prstGeom>
        </p:spPr>
      </p:pic>
    </p:spTree>
    <p:extLst>
      <p:ext uri="{BB962C8B-B14F-4D97-AF65-F5344CB8AC3E}">
        <p14:creationId xmlns:p14="http://schemas.microsoft.com/office/powerpoint/2010/main" xmlns="" val="6996652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3B43952-930F-4D59-84CD-E6B04F30246E}"/>
              </a:ext>
            </a:extLst>
          </p:cNvPr>
          <p:cNvSpPr txBox="1"/>
          <p:nvPr/>
        </p:nvSpPr>
        <p:spPr>
          <a:xfrm>
            <a:off x="1507787" y="476655"/>
            <a:ext cx="10097311" cy="582595"/>
          </a:xfrm>
          <a:prstGeom prst="rect">
            <a:avLst/>
          </a:prstGeom>
          <a:noFill/>
        </p:spPr>
        <p:txBody>
          <a:bodyPr wrap="square" rtlCol="0">
            <a:spAutoFit/>
          </a:bodyPr>
          <a:lstStyle/>
          <a:p>
            <a:pPr>
              <a:lnSpc>
                <a:spcPct val="107000"/>
              </a:lnSpc>
              <a:spcAft>
                <a:spcPts val="800"/>
              </a:spcAft>
            </a:pPr>
            <a:r>
              <a:rPr lang="en-IN" sz="3200" dirty="0">
                <a:effectLst/>
                <a:latin typeface="Georgia" panose="02040502050405020303" pitchFamily="18" charset="0"/>
                <a:ea typeface="Calibri" panose="020F0502020204030204" pitchFamily="34" charset="0"/>
                <a:cs typeface="Calibri" panose="020F0502020204030204" pitchFamily="34" charset="0"/>
              </a:rPr>
              <a:t>Model Selection:</a:t>
            </a:r>
            <a:endParaRPr lang="en-IN" sz="3200" dirty="0">
              <a:effectLst/>
              <a:latin typeface="Georgia" panose="02040502050405020303"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xmlns="" id="{6F1A2BE9-000D-44EB-91AF-132CE3398DE5}"/>
              </a:ext>
            </a:extLst>
          </p:cNvPr>
          <p:cNvSpPr txBox="1"/>
          <p:nvPr/>
        </p:nvSpPr>
        <p:spPr>
          <a:xfrm>
            <a:off x="1371600" y="4815191"/>
            <a:ext cx="10097311" cy="1477328"/>
          </a:xfrm>
          <a:prstGeom prst="rect">
            <a:avLst/>
          </a:prstGeom>
          <a:noFill/>
        </p:spPr>
        <p:txBody>
          <a:bodyPr wrap="square" rtlCol="0">
            <a:spAutoFit/>
          </a:bodyPr>
          <a:lstStyle/>
          <a:p>
            <a:pPr marL="285750" indent="-285750">
              <a:buFont typeface="Wingdings" panose="05000000000000000000" pitchFamily="2" charset="2"/>
              <a:buChar char="q"/>
            </a:pPr>
            <a:r>
              <a:rPr lang="en-IN" sz="1800" b="1" dirty="0">
                <a:effectLst/>
                <a:latin typeface="Georgia" panose="02040502050405020303" pitchFamily="18" charset="0"/>
                <a:ea typeface="Calibri" panose="020F0502020204030204" pitchFamily="34" charset="0"/>
                <a:cs typeface="Calibri" panose="020F0502020204030204" pitchFamily="34" charset="0"/>
              </a:rPr>
              <a:t>From the difference between R2 score and Cross Validation score the </a:t>
            </a:r>
            <a:r>
              <a:rPr lang="en-IN" sz="1800" b="1"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conclusion is  that Bagging Regressor as </a:t>
            </a:r>
            <a:r>
              <a:rPr lang="en-IN" b="1" dirty="0">
                <a:solidFill>
                  <a:srgbClr val="000000"/>
                </a:solidFill>
                <a:latin typeface="Georgia" panose="02040502050405020303" pitchFamily="18" charset="0"/>
                <a:ea typeface="Calibri" panose="020F0502020204030204" pitchFamily="34" charset="0"/>
                <a:cs typeface="Calibri" panose="020F0502020204030204" pitchFamily="34" charset="0"/>
              </a:rPr>
              <a:t>the</a:t>
            </a:r>
            <a:r>
              <a:rPr lang="en-IN" sz="1800" b="1"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 best fitting model as it is giving less difference compare to other models. </a:t>
            </a:r>
            <a:endParaRPr lang="en-IN" b="1" dirty="0">
              <a:solidFill>
                <a:srgbClr val="000000"/>
              </a:solidFill>
              <a:latin typeface="Georgia" panose="02040502050405020303" pitchFamily="18"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IN" sz="1800" b="1"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Let's perform Hyperparameter tuning to increase the model accuracy.</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dirty="0"/>
          </a:p>
        </p:txBody>
      </p:sp>
      <p:graphicFrame>
        <p:nvGraphicFramePr>
          <p:cNvPr id="5" name="Table 4">
            <a:extLst>
              <a:ext uri="{FF2B5EF4-FFF2-40B4-BE49-F238E27FC236}">
                <a16:creationId xmlns:a16="http://schemas.microsoft.com/office/drawing/2014/main" xmlns="" id="{B1EBEA98-DD7E-4AAC-8131-6F8F9782520B}"/>
              </a:ext>
            </a:extLst>
          </p:cNvPr>
          <p:cNvGraphicFramePr>
            <a:graphicFrameLocks noGrp="1"/>
          </p:cNvGraphicFramePr>
          <p:nvPr>
            <p:extLst>
              <p:ext uri="{D42A27DB-BD31-4B8C-83A1-F6EECF244321}">
                <p14:modId xmlns:p14="http://schemas.microsoft.com/office/powerpoint/2010/main" xmlns="" val="3149512002"/>
              </p:ext>
            </p:extLst>
          </p:nvPr>
        </p:nvGraphicFramePr>
        <p:xfrm>
          <a:off x="1714499" y="1333500"/>
          <a:ext cx="6134102" cy="3162300"/>
        </p:xfrm>
        <a:graphic>
          <a:graphicData uri="http://schemas.openxmlformats.org/drawingml/2006/table">
            <a:tbl>
              <a:tblPr firstRow="1" firstCol="1" bandRow="1">
                <a:tableStyleId>{5C22544A-7EE6-4342-B048-85BDC9FD1C3A}</a:tableStyleId>
              </a:tblPr>
              <a:tblGrid>
                <a:gridCol w="1533198">
                  <a:extLst>
                    <a:ext uri="{9D8B030D-6E8A-4147-A177-3AD203B41FA5}">
                      <a16:colId xmlns:a16="http://schemas.microsoft.com/office/drawing/2014/main" xmlns="" val="2989759296"/>
                    </a:ext>
                  </a:extLst>
                </a:gridCol>
                <a:gridCol w="1454760">
                  <a:extLst>
                    <a:ext uri="{9D8B030D-6E8A-4147-A177-3AD203B41FA5}">
                      <a16:colId xmlns:a16="http://schemas.microsoft.com/office/drawing/2014/main" xmlns="" val="3038731804"/>
                    </a:ext>
                  </a:extLst>
                </a:gridCol>
                <a:gridCol w="1612291">
                  <a:extLst>
                    <a:ext uri="{9D8B030D-6E8A-4147-A177-3AD203B41FA5}">
                      <a16:colId xmlns:a16="http://schemas.microsoft.com/office/drawing/2014/main" xmlns="" val="1334120390"/>
                    </a:ext>
                  </a:extLst>
                </a:gridCol>
                <a:gridCol w="1533853">
                  <a:extLst>
                    <a:ext uri="{9D8B030D-6E8A-4147-A177-3AD203B41FA5}">
                      <a16:colId xmlns:a16="http://schemas.microsoft.com/office/drawing/2014/main" xmlns="" val="428880005"/>
                    </a:ext>
                  </a:extLst>
                </a:gridCol>
              </a:tblGrid>
              <a:tr h="192909">
                <a:tc>
                  <a:txBody>
                    <a:bodyPr/>
                    <a:lstStyle/>
                    <a:p>
                      <a:pPr marL="0" marR="0">
                        <a:lnSpc>
                          <a:spcPct val="107000"/>
                        </a:lnSpc>
                        <a:spcBef>
                          <a:spcPts val="0"/>
                        </a:spcBef>
                        <a:spcAft>
                          <a:spcPts val="0"/>
                        </a:spcAft>
                      </a:pPr>
                      <a:r>
                        <a:rPr lang="en-US" sz="1100">
                          <a:effectLst/>
                        </a:rPr>
                        <a:t>Models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R2 score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CV Score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Difference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996408010"/>
                  </a:ext>
                </a:extLst>
              </a:tr>
              <a:tr h="347362">
                <a:tc>
                  <a:txBody>
                    <a:bodyPr/>
                    <a:lstStyle/>
                    <a:p>
                      <a:pPr marL="0" marR="0">
                        <a:lnSpc>
                          <a:spcPct val="107000"/>
                        </a:lnSpc>
                        <a:spcBef>
                          <a:spcPts val="0"/>
                        </a:spcBef>
                        <a:spcAft>
                          <a:spcPts val="0"/>
                        </a:spcAft>
                      </a:pPr>
                      <a:r>
                        <a:rPr lang="en-US" sz="1100">
                          <a:effectLst/>
                        </a:rPr>
                        <a:t>Linear Regression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84.91%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79.60%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0.05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29510159"/>
                  </a:ext>
                </a:extLst>
              </a:tr>
              <a:tr h="347362">
                <a:tc>
                  <a:txBody>
                    <a:bodyPr/>
                    <a:lstStyle/>
                    <a:p>
                      <a:pPr marL="0" marR="0">
                        <a:lnSpc>
                          <a:spcPct val="107000"/>
                        </a:lnSpc>
                        <a:spcBef>
                          <a:spcPts val="0"/>
                        </a:spcBef>
                        <a:spcAft>
                          <a:spcPts val="0"/>
                        </a:spcAft>
                      </a:pPr>
                      <a:r>
                        <a:rPr lang="en-US" sz="1100">
                          <a:effectLst/>
                        </a:rPr>
                        <a:t>Lasso Regressor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84.73%</a:t>
                      </a:r>
                    </a:p>
                  </a:txBody>
                  <a:tcPr marL="68580" marR="68580" marT="0" marB="0"/>
                </a:tc>
                <a:tc>
                  <a:txBody>
                    <a:bodyPr/>
                    <a:lstStyle/>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79.45%</a:t>
                      </a:r>
                    </a:p>
                  </a:txBody>
                  <a:tcPr marL="68580" marR="68580" marT="0" marB="0"/>
                </a:tc>
                <a:tc>
                  <a:txBody>
                    <a:bodyPr/>
                    <a:lstStyle/>
                    <a:p>
                      <a:pPr marL="0" marR="0">
                        <a:lnSpc>
                          <a:spcPct val="107000"/>
                        </a:lnSpc>
                        <a:spcBef>
                          <a:spcPts val="0"/>
                        </a:spcBef>
                        <a:spcAft>
                          <a:spcPts val="0"/>
                        </a:spcAft>
                      </a:pPr>
                      <a:r>
                        <a:rPr lang="en-US" sz="1100">
                          <a:effectLst/>
                        </a:rPr>
                        <a:t>0.05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573039626"/>
                  </a:ext>
                </a:extLst>
              </a:tr>
              <a:tr h="462730">
                <a:tc>
                  <a:txBody>
                    <a:bodyPr/>
                    <a:lstStyle/>
                    <a:p>
                      <a:pPr marL="0" marR="0">
                        <a:lnSpc>
                          <a:spcPct val="107000"/>
                        </a:lnSpc>
                        <a:spcBef>
                          <a:spcPts val="0"/>
                        </a:spcBef>
                        <a:spcAft>
                          <a:spcPts val="0"/>
                        </a:spcAft>
                      </a:pPr>
                      <a:r>
                        <a:rPr lang="en-US" sz="1100">
                          <a:effectLst/>
                        </a:rPr>
                        <a:t>Ridge Regressor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84.72%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79.52%</a:t>
                      </a:r>
                    </a:p>
                  </a:txBody>
                  <a:tcPr marL="68580" marR="68580" marT="0" marB="0"/>
                </a:tc>
                <a:tc>
                  <a:txBody>
                    <a:bodyPr/>
                    <a:lstStyle/>
                    <a:p>
                      <a:pPr marL="0" marR="0">
                        <a:lnSpc>
                          <a:spcPct val="107000"/>
                        </a:lnSpc>
                        <a:spcBef>
                          <a:spcPts val="0"/>
                        </a:spcBef>
                        <a:spcAft>
                          <a:spcPts val="0"/>
                        </a:spcAft>
                      </a:pPr>
                      <a:r>
                        <a:rPr lang="en-US" sz="1100">
                          <a:effectLst/>
                        </a:rPr>
                        <a:t>0.05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076626221"/>
                  </a:ext>
                </a:extLst>
              </a:tr>
              <a:tr h="375101">
                <a:tc>
                  <a:txBody>
                    <a:bodyPr/>
                    <a:lstStyle/>
                    <a:p>
                      <a:pPr marL="0" marR="0">
                        <a:lnSpc>
                          <a:spcPct val="107000"/>
                        </a:lnSpc>
                        <a:spcBef>
                          <a:spcPts val="0"/>
                        </a:spcBef>
                        <a:spcAft>
                          <a:spcPts val="0"/>
                        </a:spcAft>
                      </a:pPr>
                      <a:r>
                        <a:rPr lang="en-US" sz="1100" dirty="0">
                          <a:effectLst/>
                        </a:rPr>
                        <a:t>Random Forest Regressor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84.73%</a:t>
                      </a:r>
                    </a:p>
                  </a:txBody>
                  <a:tcPr marL="68580" marR="68580" marT="0" marB="0"/>
                </a:tc>
                <a:tc>
                  <a:txBody>
                    <a:bodyPr/>
                    <a:lstStyle/>
                    <a:p>
                      <a:pPr marL="0" marR="0">
                        <a:lnSpc>
                          <a:spcPct val="107000"/>
                        </a:lnSpc>
                        <a:spcBef>
                          <a:spcPts val="0"/>
                        </a:spcBef>
                        <a:spcAft>
                          <a:spcPts val="0"/>
                        </a:spcAft>
                      </a:pPr>
                      <a:r>
                        <a:rPr lang="en-US" sz="1100" dirty="0">
                          <a:effectLst/>
                        </a:rPr>
                        <a:t>85.03%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0.05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819228787"/>
                  </a:ext>
                </a:extLst>
              </a:tr>
              <a:tr h="347362">
                <a:tc>
                  <a:txBody>
                    <a:bodyPr/>
                    <a:lstStyle/>
                    <a:p>
                      <a:pPr marL="0" marR="0">
                        <a:lnSpc>
                          <a:spcPct val="107000"/>
                        </a:lnSpc>
                        <a:spcBef>
                          <a:spcPts val="0"/>
                        </a:spcBef>
                        <a:spcAft>
                          <a:spcPts val="0"/>
                        </a:spcAft>
                      </a:pPr>
                      <a:r>
                        <a:rPr lang="en-US" sz="1100">
                          <a:effectLst/>
                        </a:rPr>
                        <a:t>Extra Trees Regressor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90.26%</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 85.03%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0.05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246948862"/>
                  </a:ext>
                </a:extLst>
              </a:tr>
              <a:tr h="394750">
                <a:tc>
                  <a:txBody>
                    <a:bodyPr/>
                    <a:lstStyle/>
                    <a:p>
                      <a:pPr marL="0" marR="0">
                        <a:lnSpc>
                          <a:spcPct val="107000"/>
                        </a:lnSpc>
                        <a:spcBef>
                          <a:spcPts val="0"/>
                        </a:spcBef>
                        <a:spcAft>
                          <a:spcPts val="0"/>
                        </a:spcAft>
                      </a:pPr>
                      <a:r>
                        <a:rPr lang="en-US" sz="1100">
                          <a:effectLst/>
                        </a:rPr>
                        <a:t>Gradient Boosting Regressor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88.66%</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82.88%</a:t>
                      </a:r>
                    </a:p>
                  </a:txBody>
                  <a:tcPr marL="68580" marR="68580" marT="0" marB="0"/>
                </a:tc>
                <a:tc>
                  <a:txBody>
                    <a:bodyPr/>
                    <a:lstStyle/>
                    <a:p>
                      <a:pPr marL="0" marR="0">
                        <a:lnSpc>
                          <a:spcPct val="107000"/>
                        </a:lnSpc>
                        <a:spcBef>
                          <a:spcPts val="0"/>
                        </a:spcBef>
                        <a:spcAft>
                          <a:spcPts val="0"/>
                        </a:spcAft>
                      </a:pPr>
                      <a:r>
                        <a:rPr lang="en-US" sz="1100" dirty="0">
                          <a:effectLst/>
                        </a:rPr>
                        <a:t>0.04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4070499505"/>
                  </a:ext>
                </a:extLst>
              </a:tr>
              <a:tr h="347362">
                <a:tc>
                  <a:txBody>
                    <a:bodyPr/>
                    <a:lstStyle/>
                    <a:p>
                      <a:pPr marL="0" marR="0">
                        <a:lnSpc>
                          <a:spcPct val="107000"/>
                        </a:lnSpc>
                        <a:spcBef>
                          <a:spcPts val="0"/>
                        </a:spcBef>
                        <a:spcAft>
                          <a:spcPts val="0"/>
                        </a:spcAft>
                      </a:pPr>
                      <a:r>
                        <a:rPr lang="en-US" sz="1100">
                          <a:effectLst/>
                        </a:rPr>
                        <a:t>XGB Regressor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88.66%</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82.88%</a:t>
                      </a:r>
                    </a:p>
                  </a:txBody>
                  <a:tcPr marL="68580" marR="68580" marT="0" marB="0"/>
                </a:tc>
                <a:tc>
                  <a:txBody>
                    <a:bodyPr/>
                    <a:lstStyle/>
                    <a:p>
                      <a:pPr marL="0" marR="0">
                        <a:lnSpc>
                          <a:spcPct val="107000"/>
                        </a:lnSpc>
                        <a:spcBef>
                          <a:spcPts val="0"/>
                        </a:spcBef>
                        <a:spcAft>
                          <a:spcPts val="0"/>
                        </a:spcAft>
                      </a:pPr>
                      <a:r>
                        <a:rPr lang="en-US" sz="1100" dirty="0">
                          <a:effectLst/>
                        </a:rPr>
                        <a:t>0.05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601928648"/>
                  </a:ext>
                </a:extLst>
              </a:tr>
              <a:tr h="347362">
                <a:tc>
                  <a:txBody>
                    <a:bodyPr/>
                    <a:lstStyle/>
                    <a:p>
                      <a:pPr marL="0" marR="0">
                        <a:lnSpc>
                          <a:spcPct val="107000"/>
                        </a:lnSpc>
                        <a:spcBef>
                          <a:spcPts val="0"/>
                        </a:spcBef>
                        <a:spcAft>
                          <a:spcPts val="0"/>
                        </a:spcAft>
                      </a:pPr>
                      <a:r>
                        <a:rPr lang="en-US" sz="1100">
                          <a:effectLst/>
                        </a:rPr>
                        <a:t>Bagging Regressor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87.51%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83.89%</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0.03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9419910"/>
                  </a:ext>
                </a:extLst>
              </a:tr>
            </a:tbl>
          </a:graphicData>
        </a:graphic>
      </p:graphicFrame>
    </p:spTree>
    <p:extLst>
      <p:ext uri="{BB962C8B-B14F-4D97-AF65-F5344CB8AC3E}">
        <p14:creationId xmlns:p14="http://schemas.microsoft.com/office/powerpoint/2010/main" xmlns="" val="25425942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D78B7F39-AA97-4BFE-A9EA-29EF3E73A85C}"/>
              </a:ext>
            </a:extLst>
          </p:cNvPr>
          <p:cNvSpPr txBox="1"/>
          <p:nvPr/>
        </p:nvSpPr>
        <p:spPr>
          <a:xfrm>
            <a:off x="1986672" y="276022"/>
            <a:ext cx="10875523" cy="584775"/>
          </a:xfrm>
          <a:prstGeom prst="rect">
            <a:avLst/>
          </a:prstGeom>
          <a:noFill/>
        </p:spPr>
        <p:txBody>
          <a:bodyPr wrap="square" rtlCol="0">
            <a:spAutoFit/>
          </a:bodyPr>
          <a:lstStyle/>
          <a:p>
            <a:r>
              <a:rPr lang="en-US" sz="3200" b="1" dirty="0">
                <a:latin typeface="Georgia" panose="02040502050405020303" pitchFamily="18" charset="0"/>
              </a:rPr>
              <a:t>Hyper Parameter Tuning</a:t>
            </a:r>
            <a:endParaRPr lang="en-IN" sz="3200" b="1" dirty="0">
              <a:latin typeface="Georgia" panose="02040502050405020303" pitchFamily="18" charset="0"/>
            </a:endParaRPr>
          </a:p>
        </p:txBody>
      </p:sp>
      <p:sp>
        <p:nvSpPr>
          <p:cNvPr id="7" name="TextBox 6">
            <a:extLst>
              <a:ext uri="{FF2B5EF4-FFF2-40B4-BE49-F238E27FC236}">
                <a16:creationId xmlns:a16="http://schemas.microsoft.com/office/drawing/2014/main" xmlns="" id="{7057FD8E-C2DD-4232-82C0-C9A9D06D5064}"/>
              </a:ext>
            </a:extLst>
          </p:cNvPr>
          <p:cNvSpPr txBox="1"/>
          <p:nvPr/>
        </p:nvSpPr>
        <p:spPr>
          <a:xfrm>
            <a:off x="7481455" y="1624924"/>
            <a:ext cx="4844374" cy="1359731"/>
          </a:xfrm>
          <a:prstGeom prst="rect">
            <a:avLst/>
          </a:prstGeom>
          <a:noFill/>
        </p:spPr>
        <p:txBody>
          <a:bodyPr wrap="square" rtlCol="0">
            <a:spAutoFit/>
          </a:bodyPr>
          <a:lstStyle/>
          <a:p>
            <a:pPr marL="285750" indent="-285750">
              <a:lnSpc>
                <a:spcPct val="107000"/>
              </a:lnSpc>
              <a:spcAft>
                <a:spcPts val="800"/>
              </a:spcAft>
              <a:buFont typeface="Wingdings" panose="05000000000000000000" pitchFamily="2" charset="2"/>
              <a:buChar char="q"/>
            </a:pPr>
            <a:r>
              <a:rPr lang="en-IN" dirty="0">
                <a:latin typeface="Georgia" panose="02040502050405020303" pitchFamily="18" charset="0"/>
                <a:ea typeface="Calibri" panose="020F0502020204030204" pitchFamily="34" charset="0"/>
                <a:cs typeface="Calibri" panose="020F0502020204030204" pitchFamily="34" charset="0"/>
              </a:rPr>
              <a:t>Using </a:t>
            </a:r>
            <a:r>
              <a:rPr lang="en-IN" sz="1800" dirty="0">
                <a:effectLst/>
                <a:latin typeface="Georgia" panose="02040502050405020303" pitchFamily="18" charset="0"/>
                <a:ea typeface="Calibri" panose="020F0502020204030204" pitchFamily="34" charset="0"/>
                <a:cs typeface="Calibri" panose="020F0502020204030204" pitchFamily="34" charset="0"/>
              </a:rPr>
              <a:t>GridSearchCV to get the best parameters for Bagging Regressor. </a:t>
            </a:r>
          </a:p>
          <a:p>
            <a:pPr marL="285750" indent="-285750">
              <a:lnSpc>
                <a:spcPct val="107000"/>
              </a:lnSpc>
              <a:spcAft>
                <a:spcPts val="800"/>
              </a:spcAft>
              <a:buFont typeface="Wingdings" panose="05000000000000000000" pitchFamily="2" charset="2"/>
              <a:buChar char="q"/>
            </a:pPr>
            <a:r>
              <a:rPr lang="en-IN" sz="1800" dirty="0">
                <a:effectLst/>
                <a:latin typeface="Georgia" panose="02040502050405020303" pitchFamily="18" charset="0"/>
                <a:ea typeface="Calibri" panose="020F0502020204030204" pitchFamily="34" charset="0"/>
                <a:cs typeface="Calibri" panose="020F0502020204030204" pitchFamily="34" charset="0"/>
              </a:rPr>
              <a:t>And used all the obtained parameters to get the accuracy of final model.</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xmlns="" id="{28917716-7316-4701-8EB3-46103176B279}"/>
              </a:ext>
            </a:extLst>
          </p:cNvPr>
          <p:cNvPicPr>
            <a:picLocks noChangeAspect="1"/>
          </p:cNvPicPr>
          <p:nvPr/>
        </p:nvPicPr>
        <p:blipFill>
          <a:blip r:embed="rId2" cstate="print"/>
          <a:stretch>
            <a:fillRect/>
          </a:stretch>
        </p:blipFill>
        <p:spPr>
          <a:xfrm>
            <a:off x="0" y="1081998"/>
            <a:ext cx="7481455" cy="5776002"/>
          </a:xfrm>
          <a:prstGeom prst="rect">
            <a:avLst/>
          </a:prstGeom>
        </p:spPr>
      </p:pic>
    </p:spTree>
    <p:extLst>
      <p:ext uri="{BB962C8B-B14F-4D97-AF65-F5344CB8AC3E}">
        <p14:creationId xmlns:p14="http://schemas.microsoft.com/office/powerpoint/2010/main" xmlns="" val="2693175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D2C941D-D278-4831-A30D-34C81BAB13B5}"/>
              </a:ext>
            </a:extLst>
          </p:cNvPr>
          <p:cNvSpPr txBox="1"/>
          <p:nvPr/>
        </p:nvSpPr>
        <p:spPr>
          <a:xfrm>
            <a:off x="719847" y="408562"/>
            <a:ext cx="10651788" cy="584775"/>
          </a:xfrm>
          <a:prstGeom prst="rect">
            <a:avLst/>
          </a:prstGeom>
          <a:noFill/>
        </p:spPr>
        <p:txBody>
          <a:bodyPr wrap="square" rtlCol="0">
            <a:spAutoFit/>
          </a:bodyPr>
          <a:lstStyle/>
          <a:p>
            <a:r>
              <a:rPr lang="en-US" sz="3200" b="1" dirty="0">
                <a:latin typeface="Georgia" panose="02040502050405020303" pitchFamily="18" charset="0"/>
              </a:rPr>
              <a:t>Creating Final Model After Tuning:</a:t>
            </a:r>
            <a:endParaRPr lang="en-IN" sz="3200" b="1" dirty="0">
              <a:latin typeface="Georgia" panose="02040502050405020303" pitchFamily="18" charset="0"/>
            </a:endParaRPr>
          </a:p>
        </p:txBody>
      </p:sp>
      <p:sp>
        <p:nvSpPr>
          <p:cNvPr id="7" name="TextBox 6">
            <a:extLst>
              <a:ext uri="{FF2B5EF4-FFF2-40B4-BE49-F238E27FC236}">
                <a16:creationId xmlns:a16="http://schemas.microsoft.com/office/drawing/2014/main" xmlns="" id="{30E7B2D8-5E08-46D9-9672-493C407D13B6}"/>
              </a:ext>
            </a:extLst>
          </p:cNvPr>
          <p:cNvSpPr txBox="1"/>
          <p:nvPr/>
        </p:nvSpPr>
        <p:spPr>
          <a:xfrm>
            <a:off x="428017" y="5145932"/>
            <a:ext cx="10943618" cy="1754326"/>
          </a:xfrm>
          <a:prstGeom prst="rect">
            <a:avLst/>
          </a:prstGeom>
          <a:noFill/>
        </p:spPr>
        <p:txBody>
          <a:bodyPr wrap="square" rtlCol="0">
            <a:spAutoFit/>
          </a:bodyPr>
          <a:lstStyle/>
          <a:p>
            <a:pPr algn="just"/>
            <a:endParaRPr lang="en-IN" sz="1800" b="1" dirty="0">
              <a:solidFill>
                <a:srgbClr val="000000"/>
              </a:solidFill>
              <a:effectLst/>
              <a:latin typeface="Georgia" panose="02040502050405020303" pitchFamily="18" charset="0"/>
              <a:ea typeface="Calibri" panose="020F0502020204030204" pitchFamily="34" charset="0"/>
            </a:endParaRPr>
          </a:p>
          <a:p>
            <a:pPr marL="285750" indent="-285750" algn="just">
              <a:buFont typeface="Wingdings" panose="05000000000000000000" pitchFamily="2" charset="2"/>
              <a:buChar char="q"/>
            </a:pPr>
            <a:r>
              <a:rPr lang="en-IN" sz="1800" b="1" dirty="0">
                <a:solidFill>
                  <a:srgbClr val="000000"/>
                </a:solidFill>
                <a:effectLst/>
                <a:latin typeface="Georgia" panose="02040502050405020303" pitchFamily="18" charset="0"/>
                <a:ea typeface="Calibri" panose="020F0502020204030204" pitchFamily="34" charset="0"/>
              </a:rPr>
              <a:t>The R2 score of Bagging Regressor has been increased 2% after tuning the model. It is giving R2 score as </a:t>
            </a:r>
            <a:r>
              <a:rPr lang="en-IN" b="1" dirty="0">
                <a:solidFill>
                  <a:srgbClr val="000000"/>
                </a:solidFill>
                <a:latin typeface="Georgia" panose="02040502050405020303" pitchFamily="18" charset="0"/>
                <a:ea typeface="Calibri" panose="020F0502020204030204" pitchFamily="34" charset="0"/>
              </a:rPr>
              <a:t>89.73</a:t>
            </a:r>
            <a:r>
              <a:rPr lang="en-IN" sz="1800" b="1" dirty="0">
                <a:solidFill>
                  <a:srgbClr val="000000"/>
                </a:solidFill>
                <a:effectLst/>
                <a:latin typeface="Georgia" panose="02040502050405020303" pitchFamily="18" charset="0"/>
                <a:ea typeface="Calibri" panose="020F0502020204030204" pitchFamily="34" charset="0"/>
              </a:rPr>
              <a:t>% which is very good. The plot gives some strong linear between test and predicted values. </a:t>
            </a:r>
          </a:p>
          <a:p>
            <a:pPr marL="285750" indent="-285750" algn="just">
              <a:buFont typeface="Wingdings" panose="05000000000000000000" pitchFamily="2" charset="2"/>
              <a:buChar char="q"/>
            </a:pPr>
            <a:r>
              <a:rPr lang="en-IN" sz="1800" b="1" dirty="0">
                <a:solidFill>
                  <a:srgbClr val="000000"/>
                </a:solidFill>
                <a:effectLst/>
                <a:latin typeface="Georgia" panose="02040502050405020303" pitchFamily="18" charset="0"/>
                <a:ea typeface="Calibri" panose="020F0502020204030204" pitchFamily="34" charset="0"/>
              </a:rPr>
              <a:t>Also, the MAE, MSE and RMSE values have been reduced</a:t>
            </a:r>
            <a:r>
              <a:rPr lang="en-IN" b="1" dirty="0">
                <a:solidFill>
                  <a:srgbClr val="000000"/>
                </a:solidFill>
                <a:latin typeface="Georgia" panose="02040502050405020303" pitchFamily="18" charset="0"/>
                <a:ea typeface="Calibri" panose="020F0502020204030204" pitchFamily="34" charset="0"/>
              </a:rPr>
              <a:t> w</a:t>
            </a:r>
            <a:r>
              <a:rPr lang="en-IN" sz="1800" b="1" dirty="0">
                <a:solidFill>
                  <a:srgbClr val="000000"/>
                </a:solidFill>
                <a:effectLst/>
                <a:latin typeface="Georgia" panose="02040502050405020303" pitchFamily="18" charset="0"/>
                <a:ea typeface="Calibri" panose="020F0502020204030204" pitchFamily="34" charset="0"/>
              </a:rPr>
              <a:t>hich means the  model trained very well.</a:t>
            </a:r>
            <a:endParaRPr lang="en-IN" b="1" dirty="0">
              <a:latin typeface="Georgia" panose="02040502050405020303" pitchFamily="18" charset="0"/>
            </a:endParaRPr>
          </a:p>
        </p:txBody>
      </p:sp>
      <p:pic>
        <p:nvPicPr>
          <p:cNvPr id="6" name="Picture 5">
            <a:extLst>
              <a:ext uri="{FF2B5EF4-FFF2-40B4-BE49-F238E27FC236}">
                <a16:creationId xmlns:a16="http://schemas.microsoft.com/office/drawing/2014/main" xmlns="" id="{3A76F22E-D921-4068-B8C4-4D933E34C89E}"/>
              </a:ext>
            </a:extLst>
          </p:cNvPr>
          <p:cNvPicPr>
            <a:picLocks noChangeAspect="1"/>
          </p:cNvPicPr>
          <p:nvPr/>
        </p:nvPicPr>
        <p:blipFill>
          <a:blip r:embed="rId2" cstate="print"/>
          <a:stretch>
            <a:fillRect/>
          </a:stretch>
        </p:blipFill>
        <p:spPr>
          <a:xfrm>
            <a:off x="8067675" y="1093603"/>
            <a:ext cx="4124325" cy="4082677"/>
          </a:xfrm>
          <a:prstGeom prst="rect">
            <a:avLst/>
          </a:prstGeom>
        </p:spPr>
      </p:pic>
      <p:pic>
        <p:nvPicPr>
          <p:cNvPr id="9" name="Picture 8">
            <a:extLst>
              <a:ext uri="{FF2B5EF4-FFF2-40B4-BE49-F238E27FC236}">
                <a16:creationId xmlns:a16="http://schemas.microsoft.com/office/drawing/2014/main" xmlns="" id="{BE9AFF06-14B5-4303-9C91-288C62420E47}"/>
              </a:ext>
            </a:extLst>
          </p:cNvPr>
          <p:cNvPicPr>
            <a:picLocks noChangeAspect="1"/>
          </p:cNvPicPr>
          <p:nvPr/>
        </p:nvPicPr>
        <p:blipFill>
          <a:blip r:embed="rId3" cstate="print"/>
          <a:stretch>
            <a:fillRect/>
          </a:stretch>
        </p:blipFill>
        <p:spPr>
          <a:xfrm>
            <a:off x="0" y="1093603"/>
            <a:ext cx="8067675" cy="4052329"/>
          </a:xfrm>
          <a:prstGeom prst="rect">
            <a:avLst/>
          </a:prstGeom>
        </p:spPr>
      </p:pic>
    </p:spTree>
    <p:extLst>
      <p:ext uri="{BB962C8B-B14F-4D97-AF65-F5344CB8AC3E}">
        <p14:creationId xmlns:p14="http://schemas.microsoft.com/office/powerpoint/2010/main" xmlns="" val="20502011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D1E15863-F8D0-40D1-9F60-E0E32968C5D0}"/>
              </a:ext>
            </a:extLst>
          </p:cNvPr>
          <p:cNvSpPr txBox="1"/>
          <p:nvPr/>
        </p:nvSpPr>
        <p:spPr>
          <a:xfrm>
            <a:off x="204281" y="124430"/>
            <a:ext cx="11848289" cy="584775"/>
          </a:xfrm>
          <a:prstGeom prst="rect">
            <a:avLst/>
          </a:prstGeom>
          <a:noFill/>
        </p:spPr>
        <p:txBody>
          <a:bodyPr wrap="square" rtlCol="0">
            <a:spAutoFit/>
          </a:bodyPr>
          <a:lstStyle/>
          <a:p>
            <a:r>
              <a:rPr lang="en-US" sz="3200" dirty="0">
                <a:latin typeface="Georgia" panose="02040502050405020303" pitchFamily="18" charset="0"/>
              </a:rPr>
              <a:t>Saving the final model and predicting the sale price for test data</a:t>
            </a:r>
            <a:endParaRPr lang="en-IN" sz="3200" dirty="0">
              <a:latin typeface="Georgia" panose="02040502050405020303" pitchFamily="18" charset="0"/>
            </a:endParaRPr>
          </a:p>
        </p:txBody>
      </p:sp>
      <p:sp>
        <p:nvSpPr>
          <p:cNvPr id="15" name="TextBox 14">
            <a:extLst>
              <a:ext uri="{FF2B5EF4-FFF2-40B4-BE49-F238E27FC236}">
                <a16:creationId xmlns:a16="http://schemas.microsoft.com/office/drawing/2014/main" xmlns="" id="{9F32B526-9A22-4180-9083-347D59E6A1CB}"/>
              </a:ext>
            </a:extLst>
          </p:cNvPr>
          <p:cNvSpPr txBox="1"/>
          <p:nvPr/>
        </p:nvSpPr>
        <p:spPr>
          <a:xfrm>
            <a:off x="593387" y="5337925"/>
            <a:ext cx="10865796" cy="1477328"/>
          </a:xfrm>
          <a:prstGeom prst="rect">
            <a:avLst/>
          </a:prstGeom>
          <a:noFill/>
        </p:spPr>
        <p:txBody>
          <a:bodyPr wrap="square" rtlCol="0">
            <a:spAutoFit/>
          </a:bodyPr>
          <a:lstStyle/>
          <a:p>
            <a:pPr marL="285750" indent="-285750" algn="just">
              <a:buFont typeface="Arial" panose="020B0604020202020204" pitchFamily="34" charset="0"/>
              <a:buChar char="•"/>
            </a:pPr>
            <a:r>
              <a:rPr lang="en-IN" sz="1800" b="1" dirty="0">
                <a:effectLst/>
                <a:latin typeface="Georgia" panose="02040502050405020303" pitchFamily="18" charset="0"/>
                <a:ea typeface="Calibri" panose="020F0502020204030204" pitchFamily="34" charset="0"/>
                <a:cs typeface="Calibri" panose="020F0502020204030204" pitchFamily="34" charset="0"/>
              </a:rPr>
              <a:t>Saved the final best model using joblib library in .pkl format, and loaded </a:t>
            </a:r>
            <a:r>
              <a:rPr lang="en-IN" sz="1800" b="1" dirty="0">
                <a:effectLst/>
                <a:latin typeface="Georgia" panose="02040502050405020303" pitchFamily="18" charset="0"/>
                <a:ea typeface="Calibri" panose="020F0502020204030204" pitchFamily="34" charset="0"/>
              </a:rPr>
              <a:t>saved model for predictions. </a:t>
            </a:r>
          </a:p>
          <a:p>
            <a:pPr marL="285750" indent="-285750" algn="just">
              <a:buFont typeface="Arial" panose="020B0604020202020204" pitchFamily="34" charset="0"/>
              <a:buChar char="•"/>
            </a:pPr>
            <a:r>
              <a:rPr lang="en-IN" sz="1800" b="1" dirty="0">
                <a:effectLst/>
                <a:latin typeface="Georgia" panose="02040502050405020303" pitchFamily="18" charset="0"/>
                <a:ea typeface="Calibri" panose="020F0502020204030204" pitchFamily="34" charset="0"/>
                <a:cs typeface="Calibri" panose="020F0502020204030204" pitchFamily="34" charset="0"/>
              </a:rPr>
              <a:t>Predicted the SalePrice for test dataset using saved model of trained dataset and getting good predictions. I have saved my predictions in csv format for further analysis.</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xmlns="" id="{4EEFBD8A-5D9A-44F8-BAE8-30C9E8D5CC19}"/>
              </a:ext>
            </a:extLst>
          </p:cNvPr>
          <p:cNvPicPr>
            <a:picLocks noChangeAspect="1"/>
          </p:cNvPicPr>
          <p:nvPr/>
        </p:nvPicPr>
        <p:blipFill>
          <a:blip r:embed="rId2" cstate="print"/>
          <a:stretch>
            <a:fillRect/>
          </a:stretch>
        </p:blipFill>
        <p:spPr>
          <a:xfrm>
            <a:off x="1743076" y="709205"/>
            <a:ext cx="5915024" cy="3938996"/>
          </a:xfrm>
          <a:prstGeom prst="rect">
            <a:avLst/>
          </a:prstGeom>
        </p:spPr>
      </p:pic>
      <p:pic>
        <p:nvPicPr>
          <p:cNvPr id="6" name="Picture 5">
            <a:extLst>
              <a:ext uri="{FF2B5EF4-FFF2-40B4-BE49-F238E27FC236}">
                <a16:creationId xmlns:a16="http://schemas.microsoft.com/office/drawing/2014/main" xmlns="" id="{7BE2D7FE-65A3-4BFA-9DB0-D47A0C3A8AC6}"/>
              </a:ext>
            </a:extLst>
          </p:cNvPr>
          <p:cNvPicPr>
            <a:picLocks noChangeAspect="1"/>
          </p:cNvPicPr>
          <p:nvPr/>
        </p:nvPicPr>
        <p:blipFill>
          <a:blip r:embed="rId3" cstate="print"/>
          <a:stretch>
            <a:fillRect/>
          </a:stretch>
        </p:blipFill>
        <p:spPr>
          <a:xfrm>
            <a:off x="1743075" y="4648201"/>
            <a:ext cx="5915025" cy="584775"/>
          </a:xfrm>
          <a:prstGeom prst="rect">
            <a:avLst/>
          </a:prstGeom>
        </p:spPr>
      </p:pic>
    </p:spTree>
    <p:extLst>
      <p:ext uri="{BB962C8B-B14F-4D97-AF65-F5344CB8AC3E}">
        <p14:creationId xmlns:p14="http://schemas.microsoft.com/office/powerpoint/2010/main" xmlns="" val="1825019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ECE05A0-159B-485F-8ADB-C9FAA23BCBF3}"/>
              </a:ext>
            </a:extLst>
          </p:cNvPr>
          <p:cNvSpPr txBox="1"/>
          <p:nvPr/>
        </p:nvSpPr>
        <p:spPr>
          <a:xfrm>
            <a:off x="640080" y="579120"/>
            <a:ext cx="10891520" cy="646331"/>
          </a:xfrm>
          <a:prstGeom prst="rect">
            <a:avLst/>
          </a:prstGeom>
          <a:noFill/>
        </p:spPr>
        <p:txBody>
          <a:bodyPr wrap="square" rtlCol="0">
            <a:spAutoFit/>
          </a:bodyPr>
          <a:lstStyle/>
          <a:p>
            <a:pPr algn="ctr"/>
            <a:r>
              <a:rPr lang="en-IN" sz="3600" u="sng" dirty="0">
                <a:latin typeface="Georgia" panose="02040502050405020303" pitchFamily="18" charset="0"/>
              </a:rPr>
              <a:t>Problem Understanding</a:t>
            </a:r>
          </a:p>
        </p:txBody>
      </p:sp>
      <p:sp>
        <p:nvSpPr>
          <p:cNvPr id="3" name="TextBox 2">
            <a:extLst>
              <a:ext uri="{FF2B5EF4-FFF2-40B4-BE49-F238E27FC236}">
                <a16:creationId xmlns:a16="http://schemas.microsoft.com/office/drawing/2014/main" xmlns="" id="{1CEE08FD-8380-41DF-83DC-2F1DE38FC5F1}"/>
              </a:ext>
            </a:extLst>
          </p:cNvPr>
          <p:cNvSpPr txBox="1"/>
          <p:nvPr/>
        </p:nvSpPr>
        <p:spPr>
          <a:xfrm>
            <a:off x="640080" y="1625600"/>
            <a:ext cx="10891520" cy="3693319"/>
          </a:xfrm>
          <a:prstGeom prst="rect">
            <a:avLst/>
          </a:prstGeom>
          <a:noFill/>
        </p:spPr>
        <p:txBody>
          <a:bodyPr wrap="square" rtlCol="0">
            <a:spAutoFit/>
          </a:bodyPr>
          <a:lstStyle/>
          <a:p>
            <a:pPr marL="342900" indent="-342900" algn="just">
              <a:buFont typeface="Wingdings" panose="05000000000000000000" pitchFamily="2" charset="2"/>
              <a:buChar char="ü"/>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House prices increase every year. House prices trends are not only the concerns for buyers and sellers, but they also indicate the current economic situations. Therefore, it is important to predict the house prices without bias to help both buyers and sellers make their decisions.</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ü"/>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 So, there is a need for a system to predict house prices in the future. House price prediction can help the developer determine the selling price of a house and can help the customer to arrange the right time to purchase a house. </a:t>
            </a:r>
          </a:p>
          <a:p>
            <a:pPr algn="just"/>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	</a:t>
            </a:r>
          </a:p>
          <a:p>
            <a:pPr marL="342900" indent="-342900" algn="just">
              <a:buFont typeface="Wingdings" panose="05000000000000000000" pitchFamily="2" charset="2"/>
              <a:buChar char="ü"/>
            </a:pPr>
            <a:r>
              <a:rPr lang="en-IN" dirty="0">
                <a:latin typeface="Georgia" panose="02040502050405020303" pitchFamily="18" charset="0"/>
                <a:ea typeface="Microsoft Sans Serif" panose="020B0604020202020204" pitchFamily="34" charset="0"/>
                <a:cs typeface="Microsoft Sans Serif" panose="020B0604020202020204" pitchFamily="34" charset="0"/>
              </a:rPr>
              <a:t>In real estate the value of property usually increases with time as seen in many countries. One of the causes for this is due to rising population. The value of property depends on the proximity of the property, its size its neighbourhood and audience for which the property is subjected to be sold. So machine learning models helps buyers and sellers to understand the house price of particular time.</a:t>
            </a:r>
          </a:p>
          <a:p>
            <a:endParaRPr lang="en-IN" dirty="0"/>
          </a:p>
        </p:txBody>
      </p:sp>
    </p:spTree>
    <p:extLst>
      <p:ext uri="{BB962C8B-B14F-4D97-AF65-F5344CB8AC3E}">
        <p14:creationId xmlns:p14="http://schemas.microsoft.com/office/powerpoint/2010/main" xmlns="" val="37874398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D1675F5A-4B85-44D0-8860-C602D91AB056}"/>
              </a:ext>
            </a:extLst>
          </p:cNvPr>
          <p:cNvSpPr txBox="1"/>
          <p:nvPr/>
        </p:nvSpPr>
        <p:spPr>
          <a:xfrm>
            <a:off x="573932" y="272374"/>
            <a:ext cx="11040894" cy="584775"/>
          </a:xfrm>
          <a:prstGeom prst="rect">
            <a:avLst/>
          </a:prstGeom>
          <a:noFill/>
        </p:spPr>
        <p:txBody>
          <a:bodyPr wrap="square" rtlCol="0">
            <a:spAutoFit/>
          </a:bodyPr>
          <a:lstStyle/>
          <a:p>
            <a:r>
              <a:rPr lang="en-US" sz="3200" dirty="0">
                <a:latin typeface="Georgia" panose="02040502050405020303" pitchFamily="18" charset="0"/>
              </a:rPr>
              <a:t>Conclusion:</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xmlns="" id="{E22967B1-507D-44C3-AD8A-FCBE6769C71C}"/>
              </a:ext>
            </a:extLst>
          </p:cNvPr>
          <p:cNvSpPr txBox="1"/>
          <p:nvPr/>
        </p:nvSpPr>
        <p:spPr>
          <a:xfrm>
            <a:off x="661481" y="953312"/>
            <a:ext cx="10953345" cy="6332224"/>
          </a:xfrm>
          <a:prstGeom prst="rect">
            <a:avLst/>
          </a:prstGeom>
          <a:noFill/>
        </p:spPr>
        <p:txBody>
          <a:bodyPr wrap="square" rtlCol="0">
            <a:spAutoFit/>
          </a:bodyPr>
          <a:lstStyle/>
          <a:p>
            <a:pPr marL="285750" indent="-285750" algn="just">
              <a:buFont typeface="Wingdings" panose="05000000000000000000" pitchFamily="2" charset="2"/>
              <a:buChar char="v"/>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Georgia" panose="02040502050405020303" pitchFamily="18" charset="0"/>
                <a:ea typeface="Calibri" panose="020F0502020204030204" pitchFamily="34" charset="0"/>
                <a:cs typeface="Times New Roman" panose="02020603050405020304" pitchFamily="18" charset="0"/>
              </a:rPr>
              <a:t>In this study, we have used multiple machine learning models to predict the house sale price. We have gone through the data analysis by performing feature engineering, finding the relation between features and label through visualizations. And got the important feature and we used these features as inputs to predict the price by building ML models. </a:t>
            </a:r>
          </a:p>
          <a:p>
            <a:pPr algn="just"/>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v"/>
            </a:pPr>
            <a:r>
              <a:rPr lang="en-IN" sz="1800" dirty="0">
                <a:effectLst/>
                <a:latin typeface="Georgia" panose="02040502050405020303" pitchFamily="18" charset="0"/>
                <a:ea typeface="Calibri" panose="020F0502020204030204" pitchFamily="34" charset="0"/>
                <a:cs typeface="Times New Roman" panose="02020603050405020304" pitchFamily="18" charset="0"/>
              </a:rPr>
              <a:t>We have got good prediction results. After using hyper parameter tuning, the best model increased by 2% and the R2 score was 90% also the errors decreased which means no over-fitting issue. And predicted the sale price for test data using saved best model.</a:t>
            </a:r>
          </a:p>
          <a:p>
            <a:pPr algn="just"/>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v"/>
            </a:pPr>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Finally, our aim is achieved by predicting the house price for the test data, I hope this will be further helps for sellers and buyers to understand the house marketing. The machine learning models and data analytic techniques will have an important role to play in this type of problems. It helps the customers to know the future price of the houses.</a:t>
            </a:r>
          </a:p>
          <a:p>
            <a:pPr algn="just"/>
            <a:endPar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v"/>
            </a:pPr>
            <a:r>
              <a:rPr lang="en-IN" dirty="0">
                <a:effectLst/>
                <a:latin typeface="Georgia" panose="02040502050405020303" pitchFamily="18" charset="0"/>
                <a:ea typeface="Calibri" panose="020F0502020204030204" pitchFamily="34" charset="0"/>
                <a:cs typeface="Calibri" panose="020F0502020204030204" pitchFamily="34" charset="0"/>
              </a:rPr>
              <a:t>As a recommendation, </a:t>
            </a:r>
            <a:r>
              <a:rPr lang="en-IN" dirty="0">
                <a:effectLst/>
                <a:latin typeface="Georgia" panose="02040502050405020303" pitchFamily="18" charset="0"/>
                <a:ea typeface="Calibri" panose="020F0502020204030204" pitchFamily="34" charset="0"/>
                <a:cs typeface="Times New Roman" panose="02020603050405020304" pitchFamily="18" charset="0"/>
              </a:rPr>
              <a:t>I advise to use this model by the people who want to buy a house in the area covered by the dataset to have an idea about the actual price. The model can be used also with datasets that cover different cities and areas provided that they contain the same features. I also suggest that people take into consideration the features that were deemed as most important as seen in this study might help them estimate the house price better.</a:t>
            </a:r>
          </a:p>
          <a:p>
            <a:pPr algn="just"/>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xmlns="" val="24641349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0F0D7734-30EC-40F4-88F0-5AB57035AB05}"/>
              </a:ext>
            </a:extLst>
          </p:cNvPr>
          <p:cNvSpPr txBox="1"/>
          <p:nvPr/>
        </p:nvSpPr>
        <p:spPr>
          <a:xfrm>
            <a:off x="1665051" y="1682885"/>
            <a:ext cx="8861898" cy="2521844"/>
          </a:xfrm>
          <a:prstGeom prst="rect">
            <a:avLst/>
          </a:prstGeom>
          <a:noFill/>
        </p:spPr>
        <p:txBody>
          <a:bodyPr wrap="square" rtlCol="0">
            <a:spAutoFit/>
          </a:bodyPr>
          <a:lstStyle/>
          <a:p>
            <a:pPr algn="ctr">
              <a:lnSpc>
                <a:spcPct val="107000"/>
              </a:lnSpc>
              <a:spcAft>
                <a:spcPts val="800"/>
              </a:spcAft>
            </a:pPr>
            <a:r>
              <a:rPr lang="en-IN" sz="15000"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114300">
                    <a:prstClr val="black"/>
                  </a:innerShdw>
                  <a:reflection blurRad="6350" stA="53000" endA="300" endPos="35500" dir="5400000" sy="-90000" algn="bl" rotWithShape="0"/>
                </a:effectLst>
                <a:latin typeface="Monotype Corsiva" panose="03010101010201010101" pitchFamily="66" charset="0"/>
                <a:ea typeface="Calibri" panose="020F0502020204030204" pitchFamily="34" charset="0"/>
                <a:cs typeface="Calibri" panose="020F0502020204030204" pitchFamily="34" charset="0"/>
              </a:rPr>
              <a:t>Thank You</a:t>
            </a:r>
            <a:endParaRPr lang="en-IN" sz="15000" dirty="0">
              <a:ln w="0"/>
              <a:gradFill>
                <a:gsLst>
                  <a:gs pos="0">
                    <a:schemeClr val="accent5">
                      <a:lumMod val="50000"/>
                    </a:schemeClr>
                  </a:gs>
                  <a:gs pos="50000">
                    <a:schemeClr val="accent5"/>
                  </a:gs>
                  <a:gs pos="100000">
                    <a:schemeClr val="accent5">
                      <a:lumMod val="60000"/>
                      <a:lumOff val="40000"/>
                    </a:schemeClr>
                  </a:gs>
                </a:gsLst>
                <a:lin ang="5400000"/>
              </a:gradFill>
              <a:effectLst>
                <a:innerShdw blurRad="114300">
                  <a:prstClr val="black"/>
                </a:innerShdw>
                <a:reflection blurRad="6350" stA="53000" endA="300" endPos="35500" dir="5400000" sy="-90000" algn="bl" rotWithShape="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1593669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389A9EE-1E74-4B6C-9CE9-C4628C50BB86}"/>
              </a:ext>
            </a:extLst>
          </p:cNvPr>
          <p:cNvSpPr txBox="1"/>
          <p:nvPr/>
        </p:nvSpPr>
        <p:spPr>
          <a:xfrm>
            <a:off x="609600" y="914400"/>
            <a:ext cx="10901680" cy="584775"/>
          </a:xfrm>
          <a:prstGeom prst="rect">
            <a:avLst/>
          </a:prstGeom>
          <a:noFill/>
        </p:spPr>
        <p:txBody>
          <a:bodyPr wrap="square" rtlCol="0">
            <a:spAutoFit/>
          </a:bodyPr>
          <a:lstStyle/>
          <a:p>
            <a:r>
              <a:rPr lang="en-US" sz="3200" dirty="0">
                <a:latin typeface="Georgia" panose="02040502050405020303" pitchFamily="18" charset="0"/>
                <a:ea typeface="Microsoft Sans Serif" panose="020B0604020202020204" pitchFamily="34" charset="0"/>
                <a:cs typeface="Microsoft Sans Serif" panose="020B0604020202020204" pitchFamily="34" charset="0"/>
              </a:rPr>
              <a:t>What is Housing Price Prediction?</a:t>
            </a:r>
          </a:p>
        </p:txBody>
      </p:sp>
      <p:pic>
        <p:nvPicPr>
          <p:cNvPr id="7" name="Picture 6">
            <a:extLst>
              <a:ext uri="{FF2B5EF4-FFF2-40B4-BE49-F238E27FC236}">
                <a16:creationId xmlns:a16="http://schemas.microsoft.com/office/drawing/2014/main" xmlns="" id="{A3C74B14-7E59-4AEB-ABE7-27741B11D48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675120" y="1930400"/>
            <a:ext cx="5425440" cy="3901440"/>
          </a:xfrm>
          <a:prstGeom prst="rect">
            <a:avLst/>
          </a:prstGeom>
        </p:spPr>
      </p:pic>
      <p:sp>
        <p:nvSpPr>
          <p:cNvPr id="8" name="TextBox 7">
            <a:extLst>
              <a:ext uri="{FF2B5EF4-FFF2-40B4-BE49-F238E27FC236}">
                <a16:creationId xmlns:a16="http://schemas.microsoft.com/office/drawing/2014/main" xmlns="" id="{4A7924EE-2E58-4E97-9413-E1474998C43D}"/>
              </a:ext>
            </a:extLst>
          </p:cNvPr>
          <p:cNvSpPr txBox="1"/>
          <p:nvPr/>
        </p:nvSpPr>
        <p:spPr>
          <a:xfrm>
            <a:off x="609600" y="2133600"/>
            <a:ext cx="5791200" cy="1477328"/>
          </a:xfrm>
          <a:prstGeom prst="rect">
            <a:avLst/>
          </a:prstGeom>
          <a:noFill/>
        </p:spPr>
        <p:txBody>
          <a:bodyPr wrap="square" rtlCol="0">
            <a:spAutoFit/>
          </a:bodyPr>
          <a:lstStyle/>
          <a:p>
            <a:pPr marL="342900" indent="-342900" algn="just">
              <a:buFont typeface="Wingdings" panose="05000000000000000000" pitchFamily="2" charset="2"/>
              <a:buChar char="v"/>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The relationship between house prices and the economy is an important motivating factor for predicting house prices.</a:t>
            </a:r>
            <a:r>
              <a:rPr lang="en-US" dirty="0">
                <a:latin typeface="Georgia" panose="02040502050405020303" pitchFamily="18" charset="0"/>
                <a:ea typeface="Microsoft Sans Serif" panose="020B0604020202020204" pitchFamily="34" charset="0"/>
                <a:cs typeface="Microsoft Sans Serif" panose="020B0604020202020204" pitchFamily="34" charset="0"/>
              </a:rPr>
              <a:t>The house price prediction helps the people to understand and know about the future price of the house. </a:t>
            </a:r>
            <a:endParaRPr lang="en-IN" dirty="0">
              <a:latin typeface="Georgia" panose="02040502050405020303" pitchFamily="18"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xmlns="" val="418622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A287AF6D-6DA4-4755-A6AF-E9D2C42FBFA4}"/>
              </a:ext>
            </a:extLst>
          </p:cNvPr>
          <p:cNvSpPr txBox="1"/>
          <p:nvPr/>
        </p:nvSpPr>
        <p:spPr>
          <a:xfrm>
            <a:off x="711200" y="487680"/>
            <a:ext cx="10779760" cy="584775"/>
          </a:xfrm>
          <a:prstGeom prst="rect">
            <a:avLst/>
          </a:prstGeom>
          <a:noFill/>
        </p:spPr>
        <p:txBody>
          <a:bodyPr wrap="square" rtlCol="0">
            <a:spAutoFit/>
          </a:bodyPr>
          <a:lstStyle/>
          <a:p>
            <a:r>
              <a:rPr lang="en-US" sz="3200" dirty="0">
                <a:latin typeface="Georgia" panose="02040502050405020303" pitchFamily="18" charset="0"/>
                <a:ea typeface="Microsoft Sans Serif" panose="020B0604020202020204" pitchFamily="34" charset="0"/>
                <a:cs typeface="Microsoft Sans Serif" panose="020B0604020202020204" pitchFamily="34" charset="0"/>
              </a:rPr>
              <a:t>Importance of Housing Price Prediction</a:t>
            </a:r>
          </a:p>
        </p:txBody>
      </p:sp>
      <p:sp>
        <p:nvSpPr>
          <p:cNvPr id="3" name="TextBox 2">
            <a:extLst>
              <a:ext uri="{FF2B5EF4-FFF2-40B4-BE49-F238E27FC236}">
                <a16:creationId xmlns:a16="http://schemas.microsoft.com/office/drawing/2014/main" xmlns="" id="{E0B4294F-32C5-4524-9DF1-3BFF1CD71539}"/>
              </a:ext>
            </a:extLst>
          </p:cNvPr>
          <p:cNvSpPr txBox="1"/>
          <p:nvPr/>
        </p:nvSpPr>
        <p:spPr>
          <a:xfrm>
            <a:off x="711200" y="1879600"/>
            <a:ext cx="6583680" cy="3570208"/>
          </a:xfrm>
          <a:prstGeom prst="rect">
            <a:avLst/>
          </a:prstGeom>
          <a:noFill/>
        </p:spPr>
        <p:txBody>
          <a:bodyPr wrap="square" rtlCol="0">
            <a:spAutoFit/>
          </a:bodyPr>
          <a:lstStyle/>
          <a:p>
            <a:pPr marL="342900" indent="-342900" algn="just" fontAlgn="t">
              <a:buFont typeface="Wingdings" panose="05000000000000000000" pitchFamily="2" charset="2"/>
              <a:buChar char="v"/>
            </a:pPr>
            <a:r>
              <a:rPr lang="en-US" sz="1900" b="0" i="0" dirty="0">
                <a:effectLst/>
                <a:latin typeface="Georgia" panose="02040502050405020303" pitchFamily="18" charset="0"/>
                <a:ea typeface="Microsoft Sans Serif" panose="020B0604020202020204" pitchFamily="34" charset="0"/>
                <a:cs typeface="Microsoft Sans Serif" panose="020B0604020202020204" pitchFamily="34" charset="0"/>
              </a:rPr>
              <a:t>House Price prediction, is important to drive Real Estate efficiency. As earlier, House prices were determined by calculating the acquiring and selling price in a locality. Therefore, the House Price prediction model is very essential in filling the information gap and improve Real Estate efficiency.</a:t>
            </a:r>
          </a:p>
          <a:p>
            <a:pPr algn="just" fontAlgn="t"/>
            <a:endParaRPr lang="en-US" sz="1900" dirty="0">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fontAlgn="t">
              <a:buFont typeface="Wingdings" panose="05000000000000000000" pitchFamily="2" charset="2"/>
              <a:buChar char="v"/>
            </a:pPr>
            <a:r>
              <a:rPr lang="en-US" sz="1900" b="0" i="0" dirty="0">
                <a:effectLst/>
                <a:latin typeface="Georgia" panose="02040502050405020303" pitchFamily="18" charset="0"/>
                <a:ea typeface="Microsoft Sans Serif" panose="020B0604020202020204" pitchFamily="34" charset="0"/>
                <a:cs typeface="Microsoft Sans Serif" panose="020B0604020202020204" pitchFamily="34" charset="0"/>
              </a:rPr>
              <a:t>Prediction house prices are expected to help people who plan to buy a house so they can know the price range in the future, then they can plan their finance well.</a:t>
            </a:r>
          </a:p>
          <a:p>
            <a:r>
              <a:rPr lang="en-US" dirty="0"/>
              <a:t/>
            </a:r>
            <a:br>
              <a:rPr lang="en-US" dirty="0"/>
            </a:br>
            <a:endParaRPr lang="en-IN" dirty="0"/>
          </a:p>
        </p:txBody>
      </p:sp>
      <p:pic>
        <p:nvPicPr>
          <p:cNvPr id="2050" name="Picture 2">
            <a:extLst>
              <a:ext uri="{FF2B5EF4-FFF2-40B4-BE49-F238E27FC236}">
                <a16:creationId xmlns:a16="http://schemas.microsoft.com/office/drawing/2014/main" xmlns="" id="{0D699D66-2B33-493F-B1F6-8B3701EE09A2}"/>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437120" y="1879600"/>
            <a:ext cx="4592320" cy="390144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173691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ED4D178-FA33-4BBE-A2AE-547AF8523279}"/>
              </a:ext>
            </a:extLst>
          </p:cNvPr>
          <p:cNvSpPr txBox="1"/>
          <p:nvPr/>
        </p:nvSpPr>
        <p:spPr>
          <a:xfrm>
            <a:off x="670560" y="467360"/>
            <a:ext cx="10911840" cy="584775"/>
          </a:xfrm>
          <a:prstGeom prst="rect">
            <a:avLst/>
          </a:prstGeom>
          <a:noFill/>
        </p:spPr>
        <p:txBody>
          <a:bodyPr wrap="square" rtlCol="0">
            <a:spAutoFit/>
          </a:bodyPr>
          <a:lstStyle/>
          <a:p>
            <a:r>
              <a:rPr lang="en-US" sz="3200" dirty="0">
                <a:latin typeface="Georgia" panose="02040502050405020303" pitchFamily="18" charset="0"/>
                <a:ea typeface="Microsoft Sans Serif" panose="020B0604020202020204" pitchFamily="34" charset="0"/>
                <a:cs typeface="Microsoft Sans Serif" panose="020B0604020202020204" pitchFamily="34" charset="0"/>
              </a:rPr>
              <a:t>Benefits of Housing Price Prediction</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xmlns="" id="{928A8FDF-A78D-4C9B-88BE-248DE7E412A0}"/>
              </a:ext>
            </a:extLst>
          </p:cNvPr>
          <p:cNvSpPr txBox="1"/>
          <p:nvPr/>
        </p:nvSpPr>
        <p:spPr>
          <a:xfrm>
            <a:off x="670560" y="1615440"/>
            <a:ext cx="6319520" cy="3416320"/>
          </a:xfrm>
          <a:prstGeom prst="rect">
            <a:avLst/>
          </a:prstGeom>
          <a:noFill/>
        </p:spPr>
        <p:txBody>
          <a:bodyPr wrap="square" rtlCol="0">
            <a:spAutoFit/>
          </a:bodyPr>
          <a:lstStyle/>
          <a:p>
            <a:pPr marL="342900" indent="-342900" algn="just">
              <a:buFont typeface="Wingdings" panose="05000000000000000000" pitchFamily="2" charset="2"/>
              <a:buChar char="v"/>
            </a:pPr>
            <a:r>
              <a:rPr lang="en-US" b="0" i="0" dirty="0">
                <a:effectLst/>
                <a:latin typeface="Georgia" panose="02040502050405020303" pitchFamily="18" charset="0"/>
                <a:ea typeface="Microsoft Sans Serif" panose="020B0604020202020204" pitchFamily="34" charset="0"/>
                <a:cs typeface="Microsoft Sans Serif" panose="020B0604020202020204" pitchFamily="34" charset="0"/>
              </a:rPr>
              <a:t>Predicting house prices can help to determine the selling price of a house of a particular region and can help people to find the right time to buy a home</a:t>
            </a:r>
          </a:p>
          <a:p>
            <a:pPr algn="just"/>
            <a:endParaRPr lang="en-US" b="0" i="0"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v"/>
            </a:pPr>
            <a:r>
              <a:rPr lang="en-US" b="0" i="0" dirty="0">
                <a:effectLst/>
                <a:latin typeface="Georgia" panose="02040502050405020303" pitchFamily="18" charset="0"/>
                <a:ea typeface="Microsoft Sans Serif" panose="020B0604020202020204" pitchFamily="34" charset="0"/>
                <a:cs typeface="Microsoft Sans Serif" panose="020B0604020202020204" pitchFamily="34" charset="0"/>
              </a:rPr>
              <a:t>An increase in prices may lead to an improvement in the consumer confidence of home-owners which might then cause a rise in consumer spending.</a:t>
            </a:r>
          </a:p>
          <a:p>
            <a:pPr algn="just"/>
            <a:endParaRPr lang="en-US" b="0" i="0"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v"/>
            </a:pPr>
            <a:r>
              <a:rPr lang="en-US" b="0" i="0" dirty="0">
                <a:effectLst/>
                <a:latin typeface="Georgia" panose="02040502050405020303" pitchFamily="18" charset="0"/>
                <a:ea typeface="Microsoft Sans Serif" panose="020B0604020202020204" pitchFamily="34" charset="0"/>
                <a:cs typeface="Microsoft Sans Serif" panose="020B0604020202020204" pitchFamily="34" charset="0"/>
              </a:rPr>
              <a:t>Householders can take equity withdrawal from the increased value of their house. For example, by re-mortgaging their property and releasing some of the housing equity.</a:t>
            </a:r>
            <a:endParaRPr lang="en-IN" dirty="0">
              <a:latin typeface="Georgia" panose="02040502050405020303" pitchFamily="18" charset="0"/>
              <a:ea typeface="Microsoft Sans Serif" panose="020B0604020202020204" pitchFamily="34" charset="0"/>
              <a:cs typeface="Microsoft Sans Serif" panose="020B0604020202020204" pitchFamily="34" charset="0"/>
            </a:endParaRPr>
          </a:p>
        </p:txBody>
      </p:sp>
      <p:pic>
        <p:nvPicPr>
          <p:cNvPr id="3074" name="Picture 2">
            <a:extLst>
              <a:ext uri="{FF2B5EF4-FFF2-40B4-BE49-F238E27FC236}">
                <a16:creationId xmlns:a16="http://schemas.microsoft.com/office/drawing/2014/main" xmlns="" id="{0A6BA684-74B7-4FCE-9C40-463383097FFD}"/>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244080" y="1615441"/>
            <a:ext cx="4653280" cy="403351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921112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754B69F-4AE5-4E9D-A5BD-51EBB904F2E0}"/>
              </a:ext>
            </a:extLst>
          </p:cNvPr>
          <p:cNvSpPr txBox="1"/>
          <p:nvPr/>
        </p:nvSpPr>
        <p:spPr>
          <a:xfrm>
            <a:off x="0" y="142814"/>
            <a:ext cx="12192000" cy="584775"/>
          </a:xfrm>
          <a:prstGeom prst="rect">
            <a:avLst/>
          </a:prstGeom>
          <a:noFill/>
        </p:spPr>
        <p:txBody>
          <a:bodyPr wrap="square" rtlCol="0">
            <a:spAutoFit/>
          </a:bodyPr>
          <a:lstStyle/>
          <a:p>
            <a:pPr algn="ctr"/>
            <a:r>
              <a:rPr lang="en-US" sz="3200" dirty="0">
                <a:latin typeface="Georgia" panose="02040502050405020303" pitchFamily="18" charset="0"/>
              </a:rPr>
              <a:t>Data Analysis and Model Building Flowchart</a:t>
            </a:r>
            <a:endParaRPr lang="en-IN" sz="3200" dirty="0">
              <a:latin typeface="Georgia" panose="02040502050405020303" pitchFamily="18" charset="0"/>
            </a:endParaRPr>
          </a:p>
        </p:txBody>
      </p:sp>
      <p:sp>
        <p:nvSpPr>
          <p:cNvPr id="12" name="Hexagon 11">
            <a:extLst>
              <a:ext uri="{FF2B5EF4-FFF2-40B4-BE49-F238E27FC236}">
                <a16:creationId xmlns:a16="http://schemas.microsoft.com/office/drawing/2014/main" xmlns="" id="{1068B05E-9933-481F-9BAB-2A561BE87349}"/>
              </a:ext>
            </a:extLst>
          </p:cNvPr>
          <p:cNvSpPr/>
          <p:nvPr/>
        </p:nvSpPr>
        <p:spPr>
          <a:xfrm>
            <a:off x="568960" y="895805"/>
            <a:ext cx="2661920" cy="1034595"/>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Import Libraries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3" name="Arrow: Right 12">
            <a:extLst>
              <a:ext uri="{FF2B5EF4-FFF2-40B4-BE49-F238E27FC236}">
                <a16:creationId xmlns:a16="http://schemas.microsoft.com/office/drawing/2014/main" xmlns="" id="{30281500-4030-47A3-A609-9F09210D9CC0}"/>
              </a:ext>
            </a:extLst>
          </p:cNvPr>
          <p:cNvSpPr/>
          <p:nvPr/>
        </p:nvSpPr>
        <p:spPr>
          <a:xfrm>
            <a:off x="3474720" y="1120714"/>
            <a:ext cx="853440" cy="58477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4" name="Hexagon 13">
            <a:extLst>
              <a:ext uri="{FF2B5EF4-FFF2-40B4-BE49-F238E27FC236}">
                <a16:creationId xmlns:a16="http://schemas.microsoft.com/office/drawing/2014/main" xmlns="" id="{341BD0C3-E037-4AE4-87C4-F1689DC1C15C}"/>
              </a:ext>
            </a:extLst>
          </p:cNvPr>
          <p:cNvSpPr/>
          <p:nvPr/>
        </p:nvSpPr>
        <p:spPr>
          <a:xfrm>
            <a:off x="4572000" y="895805"/>
            <a:ext cx="2661920" cy="1034595"/>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Import Datasets</a:t>
            </a:r>
          </a:p>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(Train &amp; Test)</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5" name="Arrow: Right 14">
            <a:extLst>
              <a:ext uri="{FF2B5EF4-FFF2-40B4-BE49-F238E27FC236}">
                <a16:creationId xmlns:a16="http://schemas.microsoft.com/office/drawing/2014/main" xmlns="" id="{331ED5D4-D4C7-4ABF-843E-A1225DDB3781}"/>
              </a:ext>
            </a:extLst>
          </p:cNvPr>
          <p:cNvSpPr/>
          <p:nvPr/>
        </p:nvSpPr>
        <p:spPr>
          <a:xfrm>
            <a:off x="7477760" y="1124932"/>
            <a:ext cx="822960" cy="58477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6" name="Hexagon 15">
            <a:extLst>
              <a:ext uri="{FF2B5EF4-FFF2-40B4-BE49-F238E27FC236}">
                <a16:creationId xmlns:a16="http://schemas.microsoft.com/office/drawing/2014/main" xmlns="" id="{67128BB7-47F3-4231-B0E6-D47FB942AE91}"/>
              </a:ext>
            </a:extLst>
          </p:cNvPr>
          <p:cNvSpPr/>
          <p:nvPr/>
        </p:nvSpPr>
        <p:spPr>
          <a:xfrm>
            <a:off x="8544560" y="895805"/>
            <a:ext cx="2661920" cy="1034595"/>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Data Preprocessing</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7" name="Arrow: Down 16">
            <a:extLst>
              <a:ext uri="{FF2B5EF4-FFF2-40B4-BE49-F238E27FC236}">
                <a16:creationId xmlns:a16="http://schemas.microsoft.com/office/drawing/2014/main" xmlns="" id="{E96EBC68-73CF-4157-AB3C-64D2C0B1A12C}"/>
              </a:ext>
            </a:extLst>
          </p:cNvPr>
          <p:cNvSpPr/>
          <p:nvPr/>
        </p:nvSpPr>
        <p:spPr>
          <a:xfrm>
            <a:off x="9667240" y="1930974"/>
            <a:ext cx="396240" cy="42672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8" name="Hexagon 17">
            <a:extLst>
              <a:ext uri="{FF2B5EF4-FFF2-40B4-BE49-F238E27FC236}">
                <a16:creationId xmlns:a16="http://schemas.microsoft.com/office/drawing/2014/main" xmlns="" id="{4EABA6FF-3EAF-442C-B2A9-145C641D72BC}"/>
              </a:ext>
            </a:extLst>
          </p:cNvPr>
          <p:cNvSpPr/>
          <p:nvPr/>
        </p:nvSpPr>
        <p:spPr>
          <a:xfrm>
            <a:off x="8544560" y="2375718"/>
            <a:ext cx="2661920" cy="1034592"/>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Finding and Treating Null Values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9" name="Arrow: Left 18">
            <a:extLst>
              <a:ext uri="{FF2B5EF4-FFF2-40B4-BE49-F238E27FC236}">
                <a16:creationId xmlns:a16="http://schemas.microsoft.com/office/drawing/2014/main" xmlns="" id="{378C39ED-CD63-473E-ABED-E55A10C1D747}"/>
              </a:ext>
            </a:extLst>
          </p:cNvPr>
          <p:cNvSpPr/>
          <p:nvPr/>
        </p:nvSpPr>
        <p:spPr>
          <a:xfrm>
            <a:off x="7477760" y="2600626"/>
            <a:ext cx="822960" cy="5847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0" name="Hexagon 19">
            <a:extLst>
              <a:ext uri="{FF2B5EF4-FFF2-40B4-BE49-F238E27FC236}">
                <a16:creationId xmlns:a16="http://schemas.microsoft.com/office/drawing/2014/main" xmlns="" id="{41413B52-03D7-4CD8-8E02-4FF0D4DB766D}"/>
              </a:ext>
            </a:extLst>
          </p:cNvPr>
          <p:cNvSpPr/>
          <p:nvPr/>
        </p:nvSpPr>
        <p:spPr>
          <a:xfrm>
            <a:off x="4572000" y="2357694"/>
            <a:ext cx="2661920" cy="1071306"/>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Visualizations</a:t>
            </a:r>
          </a:p>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(EDA)</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1" name="Arrow: Left 20">
            <a:extLst>
              <a:ext uri="{FF2B5EF4-FFF2-40B4-BE49-F238E27FC236}">
                <a16:creationId xmlns:a16="http://schemas.microsoft.com/office/drawing/2014/main" xmlns="" id="{B0BC8930-749C-4BA1-8D21-4CDB7D56071F}"/>
              </a:ext>
            </a:extLst>
          </p:cNvPr>
          <p:cNvSpPr/>
          <p:nvPr/>
        </p:nvSpPr>
        <p:spPr>
          <a:xfrm>
            <a:off x="3474720" y="2713724"/>
            <a:ext cx="853440" cy="5847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2" name="Hexagon 21">
            <a:extLst>
              <a:ext uri="{FF2B5EF4-FFF2-40B4-BE49-F238E27FC236}">
                <a16:creationId xmlns:a16="http://schemas.microsoft.com/office/drawing/2014/main" xmlns="" id="{53A27CA3-D738-4C34-930F-F7858747E4D5}"/>
              </a:ext>
            </a:extLst>
          </p:cNvPr>
          <p:cNvSpPr/>
          <p:nvPr/>
        </p:nvSpPr>
        <p:spPr>
          <a:xfrm>
            <a:off x="568958" y="2357120"/>
            <a:ext cx="2661920" cy="1071880"/>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Identifying Outliers and Skewness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3" name="Arrow: Down 22">
            <a:extLst>
              <a:ext uri="{FF2B5EF4-FFF2-40B4-BE49-F238E27FC236}">
                <a16:creationId xmlns:a16="http://schemas.microsoft.com/office/drawing/2014/main" xmlns="" id="{C1199E34-3835-4FE3-A836-D7BAA4FD67BE}"/>
              </a:ext>
            </a:extLst>
          </p:cNvPr>
          <p:cNvSpPr/>
          <p:nvPr/>
        </p:nvSpPr>
        <p:spPr>
          <a:xfrm>
            <a:off x="1696718" y="3429000"/>
            <a:ext cx="406400" cy="42672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4" name="Hexagon 23">
            <a:extLst>
              <a:ext uri="{FF2B5EF4-FFF2-40B4-BE49-F238E27FC236}">
                <a16:creationId xmlns:a16="http://schemas.microsoft.com/office/drawing/2014/main" xmlns="" id="{812BCB7B-666B-4AF8-9A87-53BBDEDF5067}"/>
              </a:ext>
            </a:extLst>
          </p:cNvPr>
          <p:cNvSpPr/>
          <p:nvPr/>
        </p:nvSpPr>
        <p:spPr>
          <a:xfrm flipH="1">
            <a:off x="568960" y="3855720"/>
            <a:ext cx="2661918" cy="1071880"/>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Ordinal Encoding </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5" name="Arrow: Right 24">
            <a:extLst>
              <a:ext uri="{FF2B5EF4-FFF2-40B4-BE49-F238E27FC236}">
                <a16:creationId xmlns:a16="http://schemas.microsoft.com/office/drawing/2014/main" xmlns="" id="{BE0BFA2B-6CB0-4380-ACC5-C251192389D9}"/>
              </a:ext>
            </a:extLst>
          </p:cNvPr>
          <p:cNvSpPr/>
          <p:nvPr/>
        </p:nvSpPr>
        <p:spPr>
          <a:xfrm>
            <a:off x="3489959" y="4112016"/>
            <a:ext cx="853440" cy="58477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6" name="Hexagon 25">
            <a:extLst>
              <a:ext uri="{FF2B5EF4-FFF2-40B4-BE49-F238E27FC236}">
                <a16:creationId xmlns:a16="http://schemas.microsoft.com/office/drawing/2014/main" xmlns="" id="{B101E6ED-9CA1-4871-907F-7E726E53A522}"/>
              </a:ext>
            </a:extLst>
          </p:cNvPr>
          <p:cNvSpPr/>
          <p:nvPr/>
        </p:nvSpPr>
        <p:spPr>
          <a:xfrm>
            <a:off x="4572000" y="3855720"/>
            <a:ext cx="2661918" cy="1086589"/>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Checking Correlation &amp; VIF</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7" name="Arrow: Right 26">
            <a:extLst>
              <a:ext uri="{FF2B5EF4-FFF2-40B4-BE49-F238E27FC236}">
                <a16:creationId xmlns:a16="http://schemas.microsoft.com/office/drawing/2014/main" xmlns="" id="{AA67A725-3A01-4D55-BB49-26325A2362EE}"/>
              </a:ext>
            </a:extLst>
          </p:cNvPr>
          <p:cNvSpPr/>
          <p:nvPr/>
        </p:nvSpPr>
        <p:spPr>
          <a:xfrm>
            <a:off x="7477760" y="4112016"/>
            <a:ext cx="822960" cy="58477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8" name="Hexagon 27">
            <a:extLst>
              <a:ext uri="{FF2B5EF4-FFF2-40B4-BE49-F238E27FC236}">
                <a16:creationId xmlns:a16="http://schemas.microsoft.com/office/drawing/2014/main" xmlns="" id="{16D3C2F4-E078-4375-B01F-E7DC393EEAAF}"/>
              </a:ext>
            </a:extLst>
          </p:cNvPr>
          <p:cNvSpPr/>
          <p:nvPr/>
        </p:nvSpPr>
        <p:spPr>
          <a:xfrm>
            <a:off x="8544560" y="3855627"/>
            <a:ext cx="2661918" cy="1075373"/>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Model Building</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9" name="Arrow: Down 28">
            <a:extLst>
              <a:ext uri="{FF2B5EF4-FFF2-40B4-BE49-F238E27FC236}">
                <a16:creationId xmlns:a16="http://schemas.microsoft.com/office/drawing/2014/main" xmlns="" id="{293975ED-981F-42AD-BB88-5CFCB8C97D4C}"/>
              </a:ext>
            </a:extLst>
          </p:cNvPr>
          <p:cNvSpPr/>
          <p:nvPr/>
        </p:nvSpPr>
        <p:spPr>
          <a:xfrm>
            <a:off x="9667241" y="4942309"/>
            <a:ext cx="396240" cy="445318"/>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0" name="Hexagon 29">
            <a:extLst>
              <a:ext uri="{FF2B5EF4-FFF2-40B4-BE49-F238E27FC236}">
                <a16:creationId xmlns:a16="http://schemas.microsoft.com/office/drawing/2014/main" xmlns="" id="{B966E3F7-F3AE-4000-87DD-0B03D5563A6F}"/>
              </a:ext>
            </a:extLst>
          </p:cNvPr>
          <p:cNvSpPr/>
          <p:nvPr/>
        </p:nvSpPr>
        <p:spPr>
          <a:xfrm>
            <a:off x="8544560" y="5387627"/>
            <a:ext cx="2661918" cy="1075373"/>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R2 score, CV &amp; evaluation metrics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31" name="Arrow: Left 30">
            <a:extLst>
              <a:ext uri="{FF2B5EF4-FFF2-40B4-BE49-F238E27FC236}">
                <a16:creationId xmlns:a16="http://schemas.microsoft.com/office/drawing/2014/main" xmlns="" id="{673FE21E-1FF4-4660-BACD-D776F9550A96}"/>
              </a:ext>
            </a:extLst>
          </p:cNvPr>
          <p:cNvSpPr/>
          <p:nvPr/>
        </p:nvSpPr>
        <p:spPr>
          <a:xfrm>
            <a:off x="7477760" y="5632926"/>
            <a:ext cx="822960" cy="584774"/>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2" name="Hexagon 31">
            <a:extLst>
              <a:ext uri="{FF2B5EF4-FFF2-40B4-BE49-F238E27FC236}">
                <a16:creationId xmlns:a16="http://schemas.microsoft.com/office/drawing/2014/main" xmlns="" id="{3365B129-890F-470B-989B-D9C4339395DF}"/>
              </a:ext>
            </a:extLst>
          </p:cNvPr>
          <p:cNvSpPr/>
          <p:nvPr/>
        </p:nvSpPr>
        <p:spPr>
          <a:xfrm>
            <a:off x="4572000" y="5369029"/>
            <a:ext cx="2661918" cy="1093971"/>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Hyper Parameter Tuning</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33" name="Arrow: Left 32">
            <a:extLst>
              <a:ext uri="{FF2B5EF4-FFF2-40B4-BE49-F238E27FC236}">
                <a16:creationId xmlns:a16="http://schemas.microsoft.com/office/drawing/2014/main" xmlns="" id="{B96CE7C9-D401-49CC-A2F6-B4F3AFDBBD47}"/>
              </a:ext>
            </a:extLst>
          </p:cNvPr>
          <p:cNvSpPr/>
          <p:nvPr/>
        </p:nvSpPr>
        <p:spPr>
          <a:xfrm>
            <a:off x="3489958" y="5632926"/>
            <a:ext cx="838199" cy="584774"/>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4" name="Hexagon 33">
            <a:extLst>
              <a:ext uri="{FF2B5EF4-FFF2-40B4-BE49-F238E27FC236}">
                <a16:creationId xmlns:a16="http://schemas.microsoft.com/office/drawing/2014/main" xmlns="" id="{F2289BD3-749F-4CA5-AF39-E757B063E073}"/>
              </a:ext>
            </a:extLst>
          </p:cNvPr>
          <p:cNvSpPr/>
          <p:nvPr/>
        </p:nvSpPr>
        <p:spPr>
          <a:xfrm>
            <a:off x="568956" y="5374640"/>
            <a:ext cx="2661919" cy="1084867"/>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Saving the Model &amp; Prediction </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xmlns="" val="33480687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1371</TotalTime>
  <Words>2247</Words>
  <Application>Microsoft Office PowerPoint</Application>
  <PresentationFormat>Custom</PresentationFormat>
  <Paragraphs>330</Paragraphs>
  <Slides>51</Slides>
  <Notes>0</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Gagandeep Khera</dc:creator>
  <cp:lastModifiedBy>USER</cp:lastModifiedBy>
  <cp:revision>84</cp:revision>
  <dcterms:created xsi:type="dcterms:W3CDTF">2021-10-03T06:22:26Z</dcterms:created>
  <dcterms:modified xsi:type="dcterms:W3CDTF">2022-11-01T20:13:09Z</dcterms:modified>
</cp:coreProperties>
</file>